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99" r:id="rId3"/>
    <p:sldId id="301" r:id="rId4"/>
    <p:sldId id="257" r:id="rId5"/>
    <p:sldId id="291" r:id="rId6"/>
    <p:sldId id="303" r:id="rId7"/>
    <p:sldId id="304" r:id="rId8"/>
    <p:sldId id="307" r:id="rId9"/>
    <p:sldId id="292" r:id="rId10"/>
    <p:sldId id="293" r:id="rId11"/>
    <p:sldId id="287" r:id="rId12"/>
    <p:sldId id="288" r:id="rId13"/>
    <p:sldId id="289" r:id="rId14"/>
    <p:sldId id="290" r:id="rId15"/>
    <p:sldId id="306" r:id="rId16"/>
    <p:sldId id="305" r:id="rId17"/>
    <p:sldId id="295" r:id="rId18"/>
    <p:sldId id="296" r:id="rId19"/>
    <p:sldId id="297" r:id="rId20"/>
    <p:sldId id="298" r:id="rId21"/>
    <p:sldId id="274" r:id="rId22"/>
    <p:sldId id="268" r:id="rId23"/>
    <p:sldId id="269" r:id="rId24"/>
    <p:sldId id="273" r:id="rId25"/>
    <p:sldId id="302" r:id="rId26"/>
    <p:sldId id="270" r:id="rId27"/>
    <p:sldId id="271" r:id="rId28"/>
    <p:sldId id="284" r:id="rId29"/>
    <p:sldId id="275" r:id="rId30"/>
    <p:sldId id="276" r:id="rId31"/>
    <p:sldId id="277" r:id="rId32"/>
    <p:sldId id="300" r:id="rId33"/>
    <p:sldId id="278" r:id="rId34"/>
    <p:sldId id="280" r:id="rId35"/>
    <p:sldId id="279" r:id="rId36"/>
    <p:sldId id="281" r:id="rId37"/>
    <p:sldId id="282" r:id="rId38"/>
    <p:sldId id="285" r:id="rId39"/>
    <p:sldId id="283" r:id="rId40"/>
    <p:sldId id="286" r:id="rId41"/>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9D21833-FC36-46F4-A911-84CFAF1EC564}" type="datetimeFigureOut">
              <a:rPr lang="ru-RU" smtClean="0"/>
              <a:t>25.12.2023</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6314937-CF0F-4BF4-82F8-DB877F60B521}"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3FBD8D3-EF77-4A8A-B029-E2854401162E}" type="datetimeFigureOut">
              <a:rPr lang="ru-RU" smtClean="0"/>
              <a:pPr/>
              <a:t>25.12.2023</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94DCE08-0545-4243-8527-A0D37A4D87D6}" type="slidenum">
              <a:rPr lang="ru-RU" smtClean="0"/>
              <a:pPr/>
              <a:t>‹#›</a:t>
            </a:fld>
            <a:endParaRPr lang="ru-RU" dirty="0"/>
          </a:p>
        </p:txBody>
      </p:sp>
    </p:spTree>
    <p:extLst>
      <p:ext uri="{BB962C8B-B14F-4D97-AF65-F5344CB8AC3E}">
        <p14:creationId xmlns="" xmlns:p14="http://schemas.microsoft.com/office/powerpoint/2010/main" val="88305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94DCE08-0545-4243-8527-A0D37A4D87D6}" type="slidenum">
              <a:rPr lang="ru-RU" smtClean="0"/>
              <a:pPr/>
              <a:t>21</a:t>
            </a:fld>
            <a:endParaRPr lang="ru-RU" dirty="0"/>
          </a:p>
        </p:txBody>
      </p:sp>
    </p:spTree>
    <p:extLst>
      <p:ext uri="{BB962C8B-B14F-4D97-AF65-F5344CB8AC3E}">
        <p14:creationId xmlns="" xmlns:p14="http://schemas.microsoft.com/office/powerpoint/2010/main" val="232611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pPr/>
              <a:t>25.12.2023</a:t>
            </a:fld>
            <a:endParaRPr lang="ru-RU" dirty="0"/>
          </a:p>
        </p:txBody>
      </p:sp>
      <p:sp>
        <p:nvSpPr>
          <p:cNvPr id="9" name="Slide Number Placeholder 8"/>
          <p:cNvSpPr>
            <a:spLocks noGrp="1"/>
          </p:cNvSpPr>
          <p:nvPr>
            <p:ph type="sldNum" sz="quarter" idx="11"/>
          </p:nvPr>
        </p:nvSpPr>
        <p:spPr/>
        <p:txBody>
          <a:bodyPr/>
          <a:lstStyle/>
          <a:p>
            <a:fld id="{B19B0651-EE4F-4900-A07F-96A6BFA9D0F0}" type="slidenum">
              <a:rPr lang="ru-RU" smtClean="0"/>
              <a:pPr/>
              <a:t>‹#›</a:t>
            </a:fld>
            <a:endParaRPr lang="ru-RU" dirty="0"/>
          </a:p>
        </p:txBody>
      </p:sp>
      <p:sp>
        <p:nvSpPr>
          <p:cNvPr id="10" name="Footer Placeholder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pPr/>
              <a:t>‹#›</a:t>
            </a:fld>
            <a:endParaRPr lang="ru-RU"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pPr/>
              <a:t>25.12.2023</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12968" cy="6624736"/>
          </a:xfrm>
          <a:solidFill>
            <a:srgbClr val="FFFF00"/>
          </a:solidFill>
        </p:spPr>
        <p:txBody>
          <a:bodyPr>
            <a:normAutofit/>
          </a:bodyPr>
          <a:lstStyle/>
          <a:p>
            <a:pPr algn="ctr"/>
            <a:r>
              <a:rPr lang="uk-UA" sz="4800" b="1" dirty="0" smtClean="0">
                <a:solidFill>
                  <a:srgbClr val="002060"/>
                </a:solidFill>
              </a:rPr>
              <a:t/>
            </a:r>
            <a:br>
              <a:rPr lang="uk-UA" sz="4800" b="1" dirty="0" smtClean="0">
                <a:solidFill>
                  <a:srgbClr val="002060"/>
                </a:solidFill>
              </a:rPr>
            </a:br>
            <a:r>
              <a:rPr lang="uk-UA" sz="4800" b="1" dirty="0" smtClean="0">
                <a:solidFill>
                  <a:srgbClr val="002060"/>
                </a:solidFill>
              </a:rPr>
              <a:t>ПРОФІЛАКТИКА І </a:t>
            </a:r>
            <a:r>
              <a:rPr lang="uk-UA" sz="4800" b="1" dirty="0" smtClean="0">
                <a:solidFill>
                  <a:srgbClr val="002060"/>
                </a:solidFill>
              </a:rPr>
              <a:t>КОРЕКЦІЯ ПРОЯВІВ НАСИЛЬСТВА В ОСВІТНЬОМУ СЕРЕДОВИЩІ</a:t>
            </a:r>
            <a:br>
              <a:rPr lang="uk-UA" sz="4800" b="1" dirty="0" smtClean="0">
                <a:solidFill>
                  <a:srgbClr val="002060"/>
                </a:solidFill>
              </a:rPr>
            </a:br>
            <a:r>
              <a:rPr lang="uk-UA" sz="4800" b="1" dirty="0" smtClean="0">
                <a:solidFill>
                  <a:srgbClr val="C00000"/>
                </a:solidFill>
              </a:rPr>
              <a:t/>
            </a:r>
            <a:br>
              <a:rPr lang="uk-UA" sz="4800" b="1" dirty="0" smtClean="0">
                <a:solidFill>
                  <a:srgbClr val="C00000"/>
                </a:solidFill>
              </a:rPr>
            </a:br>
            <a:r>
              <a:rPr lang="uk-UA" sz="4000" b="1" dirty="0" err="1" smtClean="0">
                <a:solidFill>
                  <a:srgbClr val="7030A0"/>
                </a:solidFill>
                <a:latin typeface="Century" pitchFamily="18" charset="0"/>
              </a:rPr>
              <a:t>Мушинський</a:t>
            </a:r>
            <a:r>
              <a:rPr lang="uk-UA" sz="4000" b="1" dirty="0" smtClean="0">
                <a:solidFill>
                  <a:srgbClr val="7030A0"/>
                </a:solidFill>
                <a:latin typeface="Century" pitchFamily="18" charset="0"/>
              </a:rPr>
              <a:t> Віктор Петрович, </a:t>
            </a:r>
            <a:r>
              <a:rPr lang="uk-UA" sz="4000" b="1" dirty="0" smtClean="0">
                <a:solidFill>
                  <a:srgbClr val="7030A0"/>
                </a:solidFill>
                <a:latin typeface="Century" pitchFamily="18" charset="0"/>
              </a:rPr>
              <a:t>заступник директора з методичної роботи ДОМРЦ</a:t>
            </a:r>
            <a:endParaRPr lang="ru-RU" sz="4000" b="1" dirty="0">
              <a:solidFill>
                <a:srgbClr val="7030A0"/>
              </a:solidFill>
              <a:latin typeface="Century" pitchFamily="18" charset="0"/>
            </a:endParaRPr>
          </a:p>
        </p:txBody>
      </p:sp>
      <p:pic>
        <p:nvPicPr>
          <p:cNvPr id="3" name="Picture 4" descr="psio"/>
          <p:cNvPicPr>
            <a:picLocks noChangeAspect="1" noChangeArrowheads="1"/>
          </p:cNvPicPr>
          <p:nvPr/>
        </p:nvPicPr>
        <p:blipFill>
          <a:blip r:embed="rId2" cstate="print"/>
          <a:srcRect/>
          <a:stretch>
            <a:fillRect/>
          </a:stretch>
        </p:blipFill>
        <p:spPr bwMode="auto">
          <a:xfrm>
            <a:off x="3923928" y="116631"/>
            <a:ext cx="1584176" cy="1152129"/>
          </a:xfrm>
          <a:prstGeom prst="rect">
            <a:avLst/>
          </a:prstGeom>
          <a:noFill/>
          <a:ln w="9525">
            <a:noFill/>
            <a:miter lim="800000"/>
            <a:headEnd/>
            <a:tailEnd/>
          </a:ln>
        </p:spPr>
      </p:pic>
    </p:spTree>
    <p:extLst>
      <p:ext uri="{BB962C8B-B14F-4D97-AF65-F5344CB8AC3E}">
        <p14:creationId xmlns="" xmlns:p14="http://schemas.microsoft.com/office/powerpoint/2010/main" val="287552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9512" y="260648"/>
            <a:ext cx="8605464" cy="6480720"/>
            <a:chOff x="1022" y="321"/>
            <a:chExt cx="10146" cy="4586"/>
          </a:xfrm>
          <a:solidFill>
            <a:schemeClr val="accent3">
              <a:lumMod val="20000"/>
              <a:lumOff val="80000"/>
            </a:schemeClr>
          </a:solidFill>
        </p:grpSpPr>
        <p:sp>
          <p:nvSpPr>
            <p:cNvPr id="58371" name="Freeform 3"/>
            <p:cNvSpPr>
              <a:spLocks/>
            </p:cNvSpPr>
            <p:nvPr/>
          </p:nvSpPr>
          <p:spPr bwMode="auto">
            <a:xfrm>
              <a:off x="1022" y="321"/>
              <a:ext cx="10146" cy="4586"/>
            </a:xfrm>
            <a:custGeom>
              <a:avLst/>
              <a:gdLst/>
              <a:ahLst/>
              <a:cxnLst>
                <a:cxn ang="0">
                  <a:pos x="10146" y="0"/>
                </a:cxn>
                <a:cxn ang="0">
                  <a:pos x="10136" y="0"/>
                </a:cxn>
                <a:cxn ang="0">
                  <a:pos x="10136" y="10"/>
                </a:cxn>
                <a:cxn ang="0">
                  <a:pos x="10136" y="4576"/>
                </a:cxn>
                <a:cxn ang="0">
                  <a:pos x="10" y="4576"/>
                </a:cxn>
                <a:cxn ang="0">
                  <a:pos x="10" y="10"/>
                </a:cxn>
                <a:cxn ang="0">
                  <a:pos x="10136" y="10"/>
                </a:cxn>
                <a:cxn ang="0">
                  <a:pos x="10136" y="0"/>
                </a:cxn>
                <a:cxn ang="0">
                  <a:pos x="10" y="0"/>
                </a:cxn>
                <a:cxn ang="0">
                  <a:pos x="0" y="0"/>
                </a:cxn>
                <a:cxn ang="0">
                  <a:pos x="0" y="10"/>
                </a:cxn>
                <a:cxn ang="0">
                  <a:pos x="0" y="4576"/>
                </a:cxn>
                <a:cxn ang="0">
                  <a:pos x="0" y="4586"/>
                </a:cxn>
                <a:cxn ang="0">
                  <a:pos x="10" y="4586"/>
                </a:cxn>
                <a:cxn ang="0">
                  <a:pos x="10136" y="4586"/>
                </a:cxn>
                <a:cxn ang="0">
                  <a:pos x="10146" y="4586"/>
                </a:cxn>
                <a:cxn ang="0">
                  <a:pos x="10146" y="4576"/>
                </a:cxn>
                <a:cxn ang="0">
                  <a:pos x="10146" y="10"/>
                </a:cxn>
                <a:cxn ang="0">
                  <a:pos x="10146" y="0"/>
                </a:cxn>
              </a:cxnLst>
              <a:rect l="0" t="0" r="r" b="b"/>
              <a:pathLst>
                <a:path w="10146" h="4586">
                  <a:moveTo>
                    <a:pt x="10146" y="0"/>
                  </a:moveTo>
                  <a:lnTo>
                    <a:pt x="10136" y="0"/>
                  </a:lnTo>
                  <a:lnTo>
                    <a:pt x="10136" y="10"/>
                  </a:lnTo>
                  <a:lnTo>
                    <a:pt x="10136" y="4576"/>
                  </a:lnTo>
                  <a:lnTo>
                    <a:pt x="10" y="4576"/>
                  </a:lnTo>
                  <a:lnTo>
                    <a:pt x="10" y="10"/>
                  </a:lnTo>
                  <a:lnTo>
                    <a:pt x="10136" y="10"/>
                  </a:lnTo>
                  <a:lnTo>
                    <a:pt x="10136" y="0"/>
                  </a:lnTo>
                  <a:lnTo>
                    <a:pt x="10" y="0"/>
                  </a:lnTo>
                  <a:lnTo>
                    <a:pt x="0" y="0"/>
                  </a:lnTo>
                  <a:lnTo>
                    <a:pt x="0" y="10"/>
                  </a:lnTo>
                  <a:lnTo>
                    <a:pt x="0" y="4576"/>
                  </a:lnTo>
                  <a:lnTo>
                    <a:pt x="0" y="4586"/>
                  </a:lnTo>
                  <a:lnTo>
                    <a:pt x="10" y="4586"/>
                  </a:lnTo>
                  <a:lnTo>
                    <a:pt x="10136" y="4586"/>
                  </a:lnTo>
                  <a:lnTo>
                    <a:pt x="10146" y="4586"/>
                  </a:lnTo>
                  <a:lnTo>
                    <a:pt x="10146" y="4576"/>
                  </a:lnTo>
                  <a:lnTo>
                    <a:pt x="10146" y="10"/>
                  </a:lnTo>
                  <a:lnTo>
                    <a:pt x="10146" y="0"/>
                  </a:lnTo>
                  <a:close/>
                </a:path>
              </a:pathLst>
            </a:custGeom>
            <a:grpFill/>
            <a:ln w="9525">
              <a:noFill/>
              <a:round/>
              <a:headEnd/>
              <a:tailEnd/>
            </a:ln>
          </p:spPr>
          <p:txBody>
            <a:bodyPr/>
            <a:lstStyle/>
            <a:p>
              <a:pPr>
                <a:defRPr/>
              </a:pPr>
              <a:endParaRPr lang="ru-RU" dirty="0"/>
            </a:p>
          </p:txBody>
        </p:sp>
        <p:pic>
          <p:nvPicPr>
            <p:cNvPr id="58372" name="Picture 4"/>
            <p:cNvPicPr>
              <a:picLocks noChangeAspect="1" noChangeArrowheads="1"/>
            </p:cNvPicPr>
            <p:nvPr/>
          </p:nvPicPr>
          <p:blipFill>
            <a:blip r:embed="rId2" cstate="print"/>
            <a:srcRect/>
            <a:stretch>
              <a:fillRect/>
            </a:stretch>
          </p:blipFill>
          <p:spPr bwMode="auto">
            <a:xfrm>
              <a:off x="1022" y="371"/>
              <a:ext cx="10063" cy="4455"/>
            </a:xfrm>
            <a:prstGeom prst="rect">
              <a:avLst/>
            </a:prstGeom>
            <a:grpFill/>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79388" y="188640"/>
            <a:ext cx="8785100" cy="6480449"/>
          </a:xfrm>
          <a:solidFill>
            <a:schemeClr val="accent3">
              <a:lumMod val="20000"/>
              <a:lumOff val="80000"/>
            </a:schemeClr>
          </a:solidFill>
        </p:spPr>
        <p:txBody>
          <a:bodyPr/>
          <a:lstStyle/>
          <a:p>
            <a:pPr eaLnBrk="1" hangingPunct="1">
              <a:defRPr/>
            </a:pPr>
            <a:r>
              <a:rPr lang="uk-UA" b="1" dirty="0" smtClean="0">
                <a:solidFill>
                  <a:srgbClr val="C00000"/>
                </a:solidFill>
                <a:latin typeface="Times New Roman" pitchFamily="18" charset="0"/>
              </a:rPr>
              <a:t>Мотивацією </a:t>
            </a:r>
            <a:br>
              <a:rPr lang="uk-UA" b="1" dirty="0" smtClean="0">
                <a:solidFill>
                  <a:srgbClr val="C00000"/>
                </a:solidFill>
                <a:latin typeface="Times New Roman" pitchFamily="18" charset="0"/>
              </a:rPr>
            </a:br>
            <a:r>
              <a:rPr lang="uk-UA" b="1" dirty="0" smtClean="0">
                <a:solidFill>
                  <a:srgbClr val="C00000"/>
                </a:solidFill>
                <a:latin typeface="Times New Roman" pitchFamily="18" charset="0"/>
              </a:rPr>
              <a:t>до булінгу </a:t>
            </a:r>
            <a:r>
              <a:rPr lang="uk-UA" b="1" dirty="0" smtClean="0">
                <a:solidFill>
                  <a:srgbClr val="C00000"/>
                </a:solidFill>
                <a:latin typeface="Times New Roman" pitchFamily="18" charset="0"/>
                <a:cs typeface="Times New Roman" pitchFamily="18" charset="0"/>
              </a:rPr>
              <a:t>стають: </a:t>
            </a:r>
            <a:r>
              <a:rPr lang="uk-UA" sz="3600" b="0" dirty="0" smtClean="0"/>
              <a:t/>
            </a:r>
            <a:br>
              <a:rPr lang="uk-UA" sz="3600" b="0" dirty="0" smtClean="0"/>
            </a:br>
            <a:r>
              <a:rPr lang="uk-UA" sz="3600" b="1" dirty="0" smtClean="0">
                <a:solidFill>
                  <a:srgbClr val="002060"/>
                </a:solidFill>
              </a:rPr>
              <a:t>заздрість, помста,відчуття неприязні, прагнення відновити справедливість; боротьба за владу; потреба підпорядкування лідерові, нейтралізації суперника, самоствердження тощо аж до задоволення садистських потреб окремих осіб</a:t>
            </a:r>
            <a:r>
              <a:rPr lang="uk-UA" sz="3200" b="1" dirty="0" smtClean="0">
                <a:solidFill>
                  <a:srgbClr val="002060"/>
                </a:solidFill>
              </a:rPr>
              <a:t>.</a:t>
            </a:r>
          </a:p>
        </p:txBody>
      </p:sp>
      <p:pic>
        <p:nvPicPr>
          <p:cNvPr id="13315" name="Picture 3" descr="3"/>
          <p:cNvPicPr>
            <a:picLocks noChangeAspect="1" noChangeArrowheads="1"/>
          </p:cNvPicPr>
          <p:nvPr/>
        </p:nvPicPr>
        <p:blipFill>
          <a:blip r:embed="rId2" cstate="print"/>
          <a:srcRect/>
          <a:stretch>
            <a:fillRect/>
          </a:stretch>
        </p:blipFill>
        <p:spPr bwMode="auto">
          <a:xfrm>
            <a:off x="5292725" y="115888"/>
            <a:ext cx="3671763" cy="2089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9388" y="0"/>
            <a:ext cx="8209036" cy="1340768"/>
          </a:xfrm>
          <a:solidFill>
            <a:schemeClr val="accent2">
              <a:lumMod val="20000"/>
              <a:lumOff val="80000"/>
            </a:schemeClr>
          </a:solidFill>
        </p:spPr>
        <p:txBody>
          <a:bodyPr/>
          <a:lstStyle/>
          <a:p>
            <a:pPr algn="ctr" eaLnBrk="1" hangingPunct="1">
              <a:defRPr/>
            </a:pPr>
            <a:r>
              <a:rPr lang="uk-UA" sz="3200" b="1" dirty="0" smtClean="0">
                <a:solidFill>
                  <a:srgbClr val="000066"/>
                </a:solidFill>
              </a:rPr>
              <a:t>Найчастіше жертвами шкільного </a:t>
            </a:r>
            <a:br>
              <a:rPr lang="uk-UA" sz="3200" b="1" dirty="0" smtClean="0">
                <a:solidFill>
                  <a:srgbClr val="000066"/>
                </a:solidFill>
              </a:rPr>
            </a:br>
            <a:r>
              <a:rPr lang="uk-UA" sz="3200" b="1" dirty="0" smtClean="0">
                <a:solidFill>
                  <a:srgbClr val="000066"/>
                </a:solidFill>
              </a:rPr>
              <a:t>булінгу стають учні, які мають:</a:t>
            </a:r>
            <a:endParaRPr lang="ru-RU" sz="3200" b="1" dirty="0" smtClean="0">
              <a:solidFill>
                <a:srgbClr val="000066"/>
              </a:solidFill>
            </a:endParaRPr>
          </a:p>
        </p:txBody>
      </p:sp>
      <p:sp>
        <p:nvSpPr>
          <p:cNvPr id="101379" name="Содержимое 2"/>
          <p:cNvSpPr>
            <a:spLocks noGrp="1"/>
          </p:cNvSpPr>
          <p:nvPr>
            <p:ph idx="4294967295"/>
          </p:nvPr>
        </p:nvSpPr>
        <p:spPr>
          <a:xfrm>
            <a:off x="179389" y="1412775"/>
            <a:ext cx="8209036" cy="5329337"/>
          </a:xfrm>
          <a:solidFill>
            <a:schemeClr val="accent6">
              <a:lumMod val="20000"/>
              <a:lumOff val="80000"/>
            </a:schemeClr>
          </a:solidFill>
        </p:spPr>
        <p:txBody>
          <a:bodyPr>
            <a:normAutofit lnSpcReduction="10000"/>
          </a:bodyPr>
          <a:lstStyle/>
          <a:p>
            <a:pPr eaLnBrk="1" hangingPunct="1">
              <a:defRPr/>
            </a:pPr>
            <a:r>
              <a:rPr lang="uk-UA" sz="2800" b="1" dirty="0" smtClean="0">
                <a:solidFill>
                  <a:srgbClr val="C00000"/>
                </a:solidFill>
                <a:latin typeface="Bahnschrift" pitchFamily="34" charset="0"/>
              </a:rPr>
              <a:t>Фізичні недоліки: </a:t>
            </a:r>
            <a:r>
              <a:rPr lang="uk-UA" sz="2800" dirty="0" smtClean="0">
                <a:solidFill>
                  <a:srgbClr val="002060"/>
                </a:solidFill>
                <a:latin typeface="Bahnschrift" pitchFamily="34" charset="0"/>
              </a:rPr>
              <a:t>носять окуляри,  діти зі зниженим слухом, порушенням опорно-рухового апарату (наприклад ДЦП), тобто ті, що не можуть захистити себе, фізично слабші за своїх однолітків.</a:t>
            </a:r>
            <a:endParaRPr lang="ru-RU" sz="2800" dirty="0" smtClean="0">
              <a:solidFill>
                <a:srgbClr val="002060"/>
              </a:solidFill>
              <a:latin typeface="Bahnschrift" pitchFamily="34" charset="0"/>
            </a:endParaRPr>
          </a:p>
          <a:p>
            <a:pPr eaLnBrk="1" hangingPunct="1">
              <a:defRPr/>
            </a:pPr>
            <a:r>
              <a:rPr lang="uk-UA" sz="2800" b="1" dirty="0" smtClean="0">
                <a:solidFill>
                  <a:srgbClr val="C00000"/>
                </a:solidFill>
                <a:latin typeface="Bahnschrift" pitchFamily="34" charset="0"/>
              </a:rPr>
              <a:t>Особливості поведінки: </a:t>
            </a:r>
            <a:r>
              <a:rPr lang="uk-UA" sz="2800" dirty="0" smtClean="0">
                <a:solidFill>
                  <a:srgbClr val="002060"/>
                </a:solidFill>
                <a:latin typeface="Bahnschrift" pitchFamily="34" charset="0"/>
              </a:rPr>
              <a:t>замкнуті, сором`язливі, тривожні, імпульсивні, невпевнені в собі, нещасливі і ті, які мають занижену самооцінку.</a:t>
            </a:r>
            <a:endParaRPr lang="ru-RU" sz="2800" dirty="0" smtClean="0">
              <a:solidFill>
                <a:srgbClr val="002060"/>
              </a:solidFill>
              <a:latin typeface="Bahnschrift" pitchFamily="34" charset="0"/>
            </a:endParaRPr>
          </a:p>
          <a:p>
            <a:pPr eaLnBrk="1" hangingPunct="1">
              <a:defRPr/>
            </a:pPr>
            <a:r>
              <a:rPr lang="uk-UA" sz="2800" b="1" dirty="0" smtClean="0">
                <a:solidFill>
                  <a:srgbClr val="C00000"/>
                </a:solidFill>
                <a:latin typeface="Bahnschrift" pitchFamily="34" charset="0"/>
              </a:rPr>
              <a:t>Особливості зовнішності: </a:t>
            </a:r>
            <a:r>
              <a:rPr lang="uk-UA" sz="2800" dirty="0" smtClean="0">
                <a:solidFill>
                  <a:srgbClr val="002060"/>
                </a:solidFill>
                <a:latin typeface="Bahnschrift" pitchFamily="34" charset="0"/>
              </a:rPr>
              <a:t>руде волосся, ластовиння, клаповухість, криві ноги, особлива форма голови, маса тіла (повні чи худі).</a:t>
            </a:r>
            <a:endParaRPr lang="ru-RU" sz="2800" dirty="0" smtClean="0">
              <a:solidFill>
                <a:srgbClr val="002060"/>
              </a:solidFill>
              <a:latin typeface="Bahnschrift" pitchFamily="34" charset="0"/>
            </a:endParaRPr>
          </a:p>
          <a:p>
            <a:pPr eaLnBrk="1" hangingPunct="1">
              <a:defRPr/>
            </a:pPr>
            <a:endParaRPr lang="ru-RU" sz="1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1379"/>
                                        </p:tgtEl>
                                        <p:attrNameLst>
                                          <p:attrName>style.visibility</p:attrName>
                                        </p:attrNameLst>
                                      </p:cBhvr>
                                      <p:to>
                                        <p:strVal val="visible"/>
                                      </p:to>
                                    </p:set>
                                    <p:anim from="(-#ppt_w/2)" to="(#ppt_x)" calcmode="lin" valueType="num">
                                      <p:cBhvr>
                                        <p:cTn id="15" dur="600" fill="hold">
                                          <p:stCondLst>
                                            <p:cond delay="0"/>
                                          </p:stCondLst>
                                        </p:cTn>
                                        <p:tgtEl>
                                          <p:spTgt spid="101379"/>
                                        </p:tgtEl>
                                        <p:attrNameLst>
                                          <p:attrName>ppt_x</p:attrName>
                                        </p:attrNameLst>
                                      </p:cBhvr>
                                    </p:anim>
                                    <p:anim from="0" to="-1.0" calcmode="lin" valueType="num">
                                      <p:cBhvr>
                                        <p:cTn id="16" dur="200" decel="50000" autoRev="1" fill="hold">
                                          <p:stCondLst>
                                            <p:cond delay="600"/>
                                          </p:stCondLst>
                                        </p:cTn>
                                        <p:tgtEl>
                                          <p:spTgt spid="101379"/>
                                        </p:tgtEl>
                                        <p:attrNameLst>
                                          <p:attrName>xshear</p:attrName>
                                        </p:attrNameLst>
                                      </p:cBhvr>
                                    </p:anim>
                                    <p:animScale>
                                      <p:cBhvr>
                                        <p:cTn id="17" dur="200" decel="100000" autoRev="1" fill="hold">
                                          <p:stCondLst>
                                            <p:cond delay="600"/>
                                          </p:stCondLst>
                                        </p:cTn>
                                        <p:tgtEl>
                                          <p:spTgt spid="101379"/>
                                        </p:tgtEl>
                                      </p:cBhvr>
                                      <p:from x="100000" y="100000"/>
                                      <p:to x="80000" y="100000"/>
                                    </p:animScale>
                                    <p:anim by="(#ppt_h/3+#ppt_w*0.1)" calcmode="lin" valueType="num">
                                      <p:cBhvr additive="sum">
                                        <p:cTn id="18" dur="200" decel="100000" autoRev="1" fill="hold">
                                          <p:stCondLst>
                                            <p:cond delay="600"/>
                                          </p:stCondLst>
                                        </p:cTn>
                                        <p:tgtEl>
                                          <p:spTgt spid="10137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137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Содержимое 2"/>
          <p:cNvSpPr>
            <a:spLocks noGrp="1"/>
          </p:cNvSpPr>
          <p:nvPr>
            <p:ph idx="4294967295"/>
          </p:nvPr>
        </p:nvSpPr>
        <p:spPr>
          <a:xfrm>
            <a:off x="107950" y="188913"/>
            <a:ext cx="8640513" cy="6553200"/>
          </a:xfrm>
          <a:solidFill>
            <a:schemeClr val="accent6">
              <a:lumMod val="20000"/>
              <a:lumOff val="80000"/>
            </a:schemeClr>
          </a:solidFill>
        </p:spPr>
        <p:txBody>
          <a:bodyPr/>
          <a:lstStyle/>
          <a:p>
            <a:pPr eaLnBrk="1" hangingPunct="1">
              <a:spcBef>
                <a:spcPts val="0"/>
              </a:spcBef>
              <a:defRPr/>
            </a:pPr>
            <a:r>
              <a:rPr lang="uk-UA" sz="3000" b="1" dirty="0" smtClean="0">
                <a:solidFill>
                  <a:srgbClr val="C00000"/>
                </a:solidFill>
                <a:latin typeface="Bahnschrift SemiBold SemiConden" pitchFamily="34" charset="0"/>
              </a:rPr>
              <a:t>Недостатньо розвинені соціальні навички: </a:t>
            </a:r>
            <a:r>
              <a:rPr lang="uk-UA" sz="3000" dirty="0" smtClean="0">
                <a:latin typeface="Bahnschrift SemiBold SemiConden" pitchFamily="34" charset="0"/>
              </a:rPr>
              <a:t>часто не мають ні одного близького друга, краще спілкуються з дорослими ніж з однолітками.</a:t>
            </a:r>
            <a:endParaRPr lang="ru-RU" sz="3000" dirty="0" smtClean="0">
              <a:latin typeface="Bahnschrift SemiBold SemiConden" pitchFamily="34" charset="0"/>
            </a:endParaRPr>
          </a:p>
          <a:p>
            <a:pPr eaLnBrk="1" hangingPunct="1">
              <a:spcBef>
                <a:spcPts val="0"/>
              </a:spcBef>
              <a:defRPr/>
            </a:pPr>
            <a:r>
              <a:rPr lang="uk-UA" sz="3000" b="1" dirty="0" smtClean="0">
                <a:solidFill>
                  <a:srgbClr val="C00000"/>
                </a:solidFill>
                <a:latin typeface="Bahnschrift SemiBold SemiConden" pitchFamily="34" charset="0"/>
              </a:rPr>
              <a:t>Страх перед школою: </a:t>
            </a:r>
            <a:r>
              <a:rPr lang="uk-UA" sz="3000" dirty="0" smtClean="0">
                <a:latin typeface="Bahnschrift SemiBold SemiConden" pitchFamily="34" charset="0"/>
              </a:rPr>
              <a:t>неуспішність у навчанні часто формує негативне ставлення до школи, страх відвідування певних предметів, що сприймається оточуючими як підвищена тривожність, невпевненість, провокуючи агресію.</a:t>
            </a:r>
            <a:endParaRPr lang="ru-RU" sz="3000" dirty="0" smtClean="0">
              <a:latin typeface="Bahnschrift SemiBold SemiConden" pitchFamily="34" charset="0"/>
            </a:endParaRPr>
          </a:p>
          <a:p>
            <a:pPr eaLnBrk="1" hangingPunct="1">
              <a:spcBef>
                <a:spcPts val="0"/>
              </a:spcBef>
              <a:defRPr/>
            </a:pPr>
            <a:r>
              <a:rPr lang="uk-UA" sz="3000" b="1" dirty="0" smtClean="0">
                <a:solidFill>
                  <a:srgbClr val="C00000"/>
                </a:solidFill>
                <a:latin typeface="Bahnschrift SemiBold SemiConden" pitchFamily="34" charset="0"/>
              </a:rPr>
              <a:t>Відсутність досвіду життя в колективі </a:t>
            </a:r>
            <a:r>
              <a:rPr lang="uk-UA" sz="3000" dirty="0" smtClean="0">
                <a:latin typeface="Bahnschrift SemiBold SemiConden" pitchFamily="34" charset="0"/>
              </a:rPr>
              <a:t>(домашні діти).</a:t>
            </a:r>
            <a:endParaRPr lang="ru-RU" sz="3000" dirty="0" smtClean="0">
              <a:latin typeface="Bahnschrift SemiBold SemiConden" pitchFamily="34" charset="0"/>
            </a:endParaRPr>
          </a:p>
          <a:p>
            <a:pPr eaLnBrk="1" hangingPunct="1">
              <a:spcBef>
                <a:spcPts val="0"/>
              </a:spcBef>
              <a:defRPr/>
            </a:pPr>
            <a:r>
              <a:rPr lang="uk-UA" sz="3000" b="1" dirty="0" smtClean="0">
                <a:solidFill>
                  <a:srgbClr val="C00000"/>
                </a:solidFill>
                <a:latin typeface="Bahnschrift SemiBold SemiConden" pitchFamily="34" charset="0"/>
              </a:rPr>
              <a:t>Особливі потреби:</a:t>
            </a:r>
            <a:r>
              <a:rPr lang="uk-UA" sz="3000" dirty="0" smtClean="0">
                <a:latin typeface="Bahnschrift SemiBold SemiConden" pitchFamily="34" charset="0"/>
              </a:rPr>
              <a:t> епілепсія, заїкання, дизлалія (порушення мови), дизграфія (порушення письма), дизлексія (порушення читання), низький інтелект і труднощі в навчанні.</a:t>
            </a:r>
            <a:endParaRPr lang="ru-RU" sz="3000" dirty="0" smtClean="0">
              <a:latin typeface="Bahnschrift SemiBold SemiConden" pitchFamily="34" charset="0"/>
            </a:endParaRPr>
          </a:p>
          <a:p>
            <a:pPr eaLnBrk="1" hangingPunct="1">
              <a:defRPr/>
            </a:pPr>
            <a:endParaRPr lang="ru-RU"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from="(-#ppt_w/2)" to="(#ppt_x)" calcmode="lin" valueType="num">
                                      <p:cBhvr>
                                        <p:cTn id="7" dur="600" fill="hold">
                                          <p:stCondLst>
                                            <p:cond delay="0"/>
                                          </p:stCondLst>
                                        </p:cTn>
                                        <p:tgtEl>
                                          <p:spTgt spid="102402"/>
                                        </p:tgtEl>
                                        <p:attrNameLst>
                                          <p:attrName>ppt_x</p:attrName>
                                        </p:attrNameLst>
                                      </p:cBhvr>
                                    </p:anim>
                                    <p:anim from="0" to="-1.0" calcmode="lin" valueType="num">
                                      <p:cBhvr>
                                        <p:cTn id="8" dur="200" decel="50000" autoRev="1" fill="hold">
                                          <p:stCondLst>
                                            <p:cond delay="600"/>
                                          </p:stCondLst>
                                        </p:cTn>
                                        <p:tgtEl>
                                          <p:spTgt spid="102402"/>
                                        </p:tgtEl>
                                        <p:attrNameLst>
                                          <p:attrName>xshear</p:attrName>
                                        </p:attrNameLst>
                                      </p:cBhvr>
                                    </p:anim>
                                    <p:animScale>
                                      <p:cBhvr>
                                        <p:cTn id="9" dur="200" decel="100000" autoRev="1" fill="hold">
                                          <p:stCondLst>
                                            <p:cond delay="600"/>
                                          </p:stCondLst>
                                        </p:cTn>
                                        <p:tgtEl>
                                          <p:spTgt spid="102402"/>
                                        </p:tgtEl>
                                      </p:cBhvr>
                                      <p:from x="100000" y="100000"/>
                                      <p:to x="80000" y="100000"/>
                                    </p:animScale>
                                    <p:anim by="(#ppt_h/3+#ppt_w*0.1)" calcmode="lin" valueType="num">
                                      <p:cBhvr additive="sum">
                                        <p:cTn id="10" dur="200" decel="100000" autoRev="1" fill="hold">
                                          <p:stCondLst>
                                            <p:cond delay="600"/>
                                          </p:stCondLst>
                                        </p:cTn>
                                        <p:tgtEl>
                                          <p:spTgt spid="10240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79512" y="116633"/>
            <a:ext cx="8712968" cy="1440706"/>
          </a:xfrm>
          <a:solidFill>
            <a:schemeClr val="accent4">
              <a:lumMod val="20000"/>
              <a:lumOff val="80000"/>
            </a:schemeClr>
          </a:solidFill>
        </p:spPr>
        <p:txBody>
          <a:bodyPr/>
          <a:lstStyle/>
          <a:p>
            <a:pPr algn="ctr" eaLnBrk="1" hangingPunct="1">
              <a:defRPr/>
            </a:pPr>
            <a:r>
              <a:rPr lang="uk-UA" sz="3600" b="1" dirty="0" smtClean="0">
                <a:solidFill>
                  <a:srgbClr val="000066"/>
                </a:solidFill>
              </a:rPr>
              <a:t>Типові риси учнів, схильних</a:t>
            </a:r>
            <a:br>
              <a:rPr lang="uk-UA" sz="3600" b="1" dirty="0" smtClean="0">
                <a:solidFill>
                  <a:srgbClr val="000066"/>
                </a:solidFill>
              </a:rPr>
            </a:br>
            <a:r>
              <a:rPr lang="uk-UA" sz="3600" b="1" dirty="0" smtClean="0">
                <a:solidFill>
                  <a:srgbClr val="000066"/>
                </a:solidFill>
              </a:rPr>
              <a:t>до проявів насильства:</a:t>
            </a:r>
          </a:p>
        </p:txBody>
      </p:sp>
      <p:sp>
        <p:nvSpPr>
          <p:cNvPr id="136195" name="Rectangle 3"/>
          <p:cNvSpPr>
            <a:spLocks noGrp="1" noChangeArrowheads="1"/>
          </p:cNvSpPr>
          <p:nvPr>
            <p:ph type="body" idx="1"/>
          </p:nvPr>
        </p:nvSpPr>
        <p:spPr>
          <a:xfrm>
            <a:off x="179388" y="1600200"/>
            <a:ext cx="8713787" cy="5141913"/>
          </a:xfrm>
          <a:solidFill>
            <a:schemeClr val="accent5">
              <a:lumMod val="20000"/>
              <a:lumOff val="80000"/>
            </a:schemeClr>
          </a:solidFill>
        </p:spPr>
        <p:txBody>
          <a:bodyPr>
            <a:noAutofit/>
          </a:bodyPr>
          <a:lstStyle/>
          <a:p>
            <a:pPr marL="0" eaLnBrk="1" hangingPunct="1">
              <a:spcBef>
                <a:spcPts val="0"/>
              </a:spcBef>
              <a:defRPr/>
            </a:pPr>
            <a:r>
              <a:rPr lang="uk-UA" sz="3000" b="1" dirty="0" smtClean="0">
                <a:solidFill>
                  <a:srgbClr val="002060"/>
                </a:solidFill>
                <a:latin typeface="Book Antiqua" pitchFamily="18" charset="0"/>
              </a:rPr>
              <a:t>вони відчувають сильну потребу панувати</a:t>
            </a:r>
          </a:p>
          <a:p>
            <a:pPr marL="0" eaLnBrk="1" hangingPunct="1">
              <a:spcBef>
                <a:spcPts val="0"/>
              </a:spcBef>
              <a:buFontTx/>
              <a:buNone/>
              <a:defRPr/>
            </a:pPr>
            <a:r>
              <a:rPr lang="uk-UA" sz="3000" b="1" dirty="0" smtClean="0">
                <a:solidFill>
                  <a:srgbClr val="002060"/>
                </a:solidFill>
                <a:latin typeface="Book Antiqua" pitchFamily="18" charset="0"/>
              </a:rPr>
              <a:t>    і підпорядковувати собі інших учнів, переслідуючи власні цілі; вони імпульсивні і легко шаленіють;</a:t>
            </a:r>
          </a:p>
          <a:p>
            <a:pPr marL="0" eaLnBrk="1" hangingPunct="1">
              <a:spcBef>
                <a:spcPts val="0"/>
              </a:spcBef>
              <a:defRPr/>
            </a:pPr>
            <a:r>
              <a:rPr lang="uk-UA" sz="3000" b="1" dirty="0" smtClean="0">
                <a:solidFill>
                  <a:srgbClr val="002060"/>
                </a:solidFill>
                <a:latin typeface="Book Antiqua" pitchFamily="18" charset="0"/>
              </a:rPr>
              <a:t>вони часто зухвалі та агресивні в ставленні</a:t>
            </a:r>
          </a:p>
          <a:p>
            <a:pPr marL="0" eaLnBrk="1" hangingPunct="1">
              <a:spcBef>
                <a:spcPts val="0"/>
              </a:spcBef>
              <a:buFontTx/>
              <a:buNone/>
              <a:defRPr/>
            </a:pPr>
            <a:r>
              <a:rPr lang="uk-UA" sz="3000" b="1" dirty="0" smtClean="0">
                <a:solidFill>
                  <a:srgbClr val="002060"/>
                </a:solidFill>
                <a:latin typeface="Book Antiqua" pitchFamily="18" charset="0"/>
              </a:rPr>
              <a:t>   до дорослих (передусім батьків і вчителів);</a:t>
            </a:r>
          </a:p>
          <a:p>
            <a:pPr marL="0" eaLnBrk="1" hangingPunct="1">
              <a:spcBef>
                <a:spcPts val="0"/>
              </a:spcBef>
              <a:defRPr/>
            </a:pPr>
            <a:r>
              <a:rPr lang="uk-UA" sz="3000" b="1" dirty="0" smtClean="0">
                <a:solidFill>
                  <a:srgbClr val="002060"/>
                </a:solidFill>
                <a:latin typeface="Book Antiqua" pitchFamily="18" charset="0"/>
              </a:rPr>
              <a:t>вони не виявляють співчуття до своїх жертв;</a:t>
            </a:r>
          </a:p>
          <a:p>
            <a:pPr marL="0" eaLnBrk="1" hangingPunct="1">
              <a:spcBef>
                <a:spcPts val="0"/>
              </a:spcBef>
              <a:defRPr/>
            </a:pPr>
            <a:r>
              <a:rPr lang="uk-UA" sz="3000" b="1" dirty="0" smtClean="0">
                <a:solidFill>
                  <a:srgbClr val="002060"/>
                </a:solidFill>
                <a:latin typeface="Book Antiqua" pitchFamily="18" charset="0"/>
              </a:rPr>
              <a:t>якщо це хлопці, вони зазвичай фізично</a:t>
            </a:r>
          </a:p>
          <a:p>
            <a:pPr marL="0" eaLnBrk="1" hangingPunct="1">
              <a:spcBef>
                <a:spcPts val="0"/>
              </a:spcBef>
              <a:buFontTx/>
              <a:buNone/>
              <a:defRPr/>
            </a:pPr>
            <a:r>
              <a:rPr lang="uk-UA" sz="3000" b="1" dirty="0" smtClean="0">
                <a:solidFill>
                  <a:srgbClr val="002060"/>
                </a:solidFill>
                <a:latin typeface="Book Antiqua" pitchFamily="18" charset="0"/>
              </a:rPr>
              <a:t>    сильніші за інших.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fltVal val="0"/>
                                          </p:val>
                                        </p:tav>
                                        <p:tav tm="100000">
                                          <p:val>
                                            <p:strVal val="#ppt_w"/>
                                          </p:val>
                                        </p:tav>
                                      </p:tavLst>
                                    </p:anim>
                                    <p:anim calcmode="lin" valueType="num">
                                      <p:cBhvr>
                                        <p:cTn id="8" dur="500" fill="hold"/>
                                        <p:tgtEl>
                                          <p:spTgt spid="13619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36195">
                                            <p:bg/>
                                          </p:spTgt>
                                        </p:tgtEl>
                                        <p:attrNameLst>
                                          <p:attrName>style.visibility</p:attrName>
                                        </p:attrNameLst>
                                      </p:cBhvr>
                                      <p:to>
                                        <p:strVal val="visible"/>
                                      </p:to>
                                    </p:set>
                                    <p:anim calcmode="discrete" valueType="clr">
                                      <p:cBhvr override="childStyle">
                                        <p:cTn id="13" dur="80"/>
                                        <p:tgtEl>
                                          <p:spTgt spid="136195">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6195">
                                            <p:bg/>
                                          </p:spTgt>
                                        </p:tgtEl>
                                        <p:attrNameLst>
                                          <p:attrName>fillcolor</p:attrName>
                                        </p:attrNameLst>
                                      </p:cBhvr>
                                      <p:tavLst>
                                        <p:tav tm="0">
                                          <p:val>
                                            <p:clrVal>
                                              <a:schemeClr val="accent2"/>
                                            </p:clrVal>
                                          </p:val>
                                        </p:tav>
                                        <p:tav tm="50000">
                                          <p:val>
                                            <p:clrVal>
                                              <a:schemeClr val="hlink"/>
                                            </p:clrVal>
                                          </p:val>
                                        </p:tav>
                                      </p:tavLst>
                                    </p:anim>
                                    <p:set>
                                      <p:cBhvr>
                                        <p:cTn id="15" dur="80"/>
                                        <p:tgtEl>
                                          <p:spTgt spid="136195">
                                            <p:bg/>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136195">
                                            <p:txEl>
                                              <p:pRg st="0" end="0"/>
                                            </p:txEl>
                                          </p:spTgt>
                                        </p:tgtEl>
                                        <p:attrNameLst>
                                          <p:attrName>style.visibility</p:attrName>
                                        </p:attrNameLst>
                                      </p:cBhvr>
                                      <p:to>
                                        <p:strVal val="visible"/>
                                      </p:to>
                                    </p:set>
                                    <p:anim calcmode="discrete" valueType="clr">
                                      <p:cBhvr override="childStyle">
                                        <p:cTn id="20" dur="80"/>
                                        <p:tgtEl>
                                          <p:spTgt spid="1361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36195">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136195">
                                            <p:txEl>
                                              <p:pRg st="0" end="0"/>
                                            </p:txEl>
                                          </p:spTgt>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36195">
                                            <p:txEl>
                                              <p:pRg st="1" end="1"/>
                                            </p:txEl>
                                          </p:spTgt>
                                        </p:tgtEl>
                                        <p:attrNameLst>
                                          <p:attrName>style.visibility</p:attrName>
                                        </p:attrNameLst>
                                      </p:cBhvr>
                                      <p:to>
                                        <p:strVal val="visible"/>
                                      </p:to>
                                    </p:set>
                                    <p:anim calcmode="discrete" valueType="clr">
                                      <p:cBhvr override="childStyle">
                                        <p:cTn id="27" dur="80"/>
                                        <p:tgtEl>
                                          <p:spTgt spid="1361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36195">
                                            <p:txEl>
                                              <p:pRg st="1" end="1"/>
                                            </p:txEl>
                                          </p:spTgt>
                                        </p:tgtEl>
                                        <p:attrNameLst>
                                          <p:attrName>fillcolor</p:attrName>
                                        </p:attrNameLst>
                                      </p:cBhvr>
                                      <p:tavLst>
                                        <p:tav tm="0">
                                          <p:val>
                                            <p:clrVal>
                                              <a:schemeClr val="accent2"/>
                                            </p:clrVal>
                                          </p:val>
                                        </p:tav>
                                        <p:tav tm="50000">
                                          <p:val>
                                            <p:clrVal>
                                              <a:schemeClr val="hlink"/>
                                            </p:clrVal>
                                          </p:val>
                                        </p:tav>
                                      </p:tavLst>
                                    </p:anim>
                                    <p:set>
                                      <p:cBhvr>
                                        <p:cTn id="29" dur="80"/>
                                        <p:tgtEl>
                                          <p:spTgt spid="136195">
                                            <p:txEl>
                                              <p:pRg st="1" end="1"/>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136195">
                                            <p:txEl>
                                              <p:pRg st="2" end="2"/>
                                            </p:txEl>
                                          </p:spTgt>
                                        </p:tgtEl>
                                        <p:attrNameLst>
                                          <p:attrName>style.visibility</p:attrName>
                                        </p:attrNameLst>
                                      </p:cBhvr>
                                      <p:to>
                                        <p:strVal val="visible"/>
                                      </p:to>
                                    </p:set>
                                    <p:anim calcmode="discrete" valueType="clr">
                                      <p:cBhvr override="childStyle">
                                        <p:cTn id="34" dur="80"/>
                                        <p:tgtEl>
                                          <p:spTgt spid="1361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36195">
                                            <p:txEl>
                                              <p:pRg st="2" end="2"/>
                                            </p:txEl>
                                          </p:spTgt>
                                        </p:tgtEl>
                                        <p:attrNameLst>
                                          <p:attrName>fillcolor</p:attrName>
                                        </p:attrNameLst>
                                      </p:cBhvr>
                                      <p:tavLst>
                                        <p:tav tm="0">
                                          <p:val>
                                            <p:clrVal>
                                              <a:schemeClr val="accent2"/>
                                            </p:clrVal>
                                          </p:val>
                                        </p:tav>
                                        <p:tav tm="50000">
                                          <p:val>
                                            <p:clrVal>
                                              <a:schemeClr val="hlink"/>
                                            </p:clrVal>
                                          </p:val>
                                        </p:tav>
                                      </p:tavLst>
                                    </p:anim>
                                    <p:set>
                                      <p:cBhvr>
                                        <p:cTn id="36" dur="80"/>
                                        <p:tgtEl>
                                          <p:spTgt spid="136195">
                                            <p:txEl>
                                              <p:pRg st="2" end="2"/>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136195">
                                            <p:txEl>
                                              <p:pRg st="3" end="3"/>
                                            </p:txEl>
                                          </p:spTgt>
                                        </p:tgtEl>
                                        <p:attrNameLst>
                                          <p:attrName>style.visibility</p:attrName>
                                        </p:attrNameLst>
                                      </p:cBhvr>
                                      <p:to>
                                        <p:strVal val="visible"/>
                                      </p:to>
                                    </p:set>
                                    <p:anim calcmode="discrete" valueType="clr">
                                      <p:cBhvr override="childStyle">
                                        <p:cTn id="41" dur="80"/>
                                        <p:tgtEl>
                                          <p:spTgt spid="13619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36195">
                                            <p:txEl>
                                              <p:pRg st="3" end="3"/>
                                            </p:txEl>
                                          </p:spTgt>
                                        </p:tgtEl>
                                        <p:attrNameLst>
                                          <p:attrName>fillcolor</p:attrName>
                                        </p:attrNameLst>
                                      </p:cBhvr>
                                      <p:tavLst>
                                        <p:tav tm="0">
                                          <p:val>
                                            <p:clrVal>
                                              <a:schemeClr val="accent2"/>
                                            </p:clrVal>
                                          </p:val>
                                        </p:tav>
                                        <p:tav tm="50000">
                                          <p:val>
                                            <p:clrVal>
                                              <a:schemeClr val="hlink"/>
                                            </p:clrVal>
                                          </p:val>
                                        </p:tav>
                                      </p:tavLst>
                                    </p:anim>
                                    <p:set>
                                      <p:cBhvr>
                                        <p:cTn id="43" dur="80"/>
                                        <p:tgtEl>
                                          <p:spTgt spid="136195">
                                            <p:txEl>
                                              <p:pRg st="3" end="3"/>
                                            </p:txEl>
                                          </p:spTgt>
                                        </p:tgtEl>
                                        <p:attrNameLst>
                                          <p:attrName>fill.type</p:attrName>
                                        </p:attrNameLst>
                                      </p:cBhvr>
                                      <p:to>
                                        <p:strVal val="solid"/>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136195">
                                            <p:txEl>
                                              <p:pRg st="4" end="4"/>
                                            </p:txEl>
                                          </p:spTgt>
                                        </p:tgtEl>
                                        <p:attrNameLst>
                                          <p:attrName>style.visibility</p:attrName>
                                        </p:attrNameLst>
                                      </p:cBhvr>
                                      <p:to>
                                        <p:strVal val="visible"/>
                                      </p:to>
                                    </p:set>
                                    <p:anim calcmode="discrete" valueType="clr">
                                      <p:cBhvr override="childStyle">
                                        <p:cTn id="48" dur="80"/>
                                        <p:tgtEl>
                                          <p:spTgt spid="13619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136195">
                                            <p:txEl>
                                              <p:pRg st="4" end="4"/>
                                            </p:txEl>
                                          </p:spTgt>
                                        </p:tgtEl>
                                        <p:attrNameLst>
                                          <p:attrName>fillcolor</p:attrName>
                                        </p:attrNameLst>
                                      </p:cBhvr>
                                      <p:tavLst>
                                        <p:tav tm="0">
                                          <p:val>
                                            <p:clrVal>
                                              <a:schemeClr val="accent2"/>
                                            </p:clrVal>
                                          </p:val>
                                        </p:tav>
                                        <p:tav tm="50000">
                                          <p:val>
                                            <p:clrVal>
                                              <a:schemeClr val="hlink"/>
                                            </p:clrVal>
                                          </p:val>
                                        </p:tav>
                                      </p:tavLst>
                                    </p:anim>
                                    <p:set>
                                      <p:cBhvr>
                                        <p:cTn id="50" dur="80"/>
                                        <p:tgtEl>
                                          <p:spTgt spid="136195">
                                            <p:txEl>
                                              <p:pRg st="4" end="4"/>
                                            </p:txEl>
                                          </p:spTgt>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136195">
                                            <p:txEl>
                                              <p:pRg st="5" end="5"/>
                                            </p:txEl>
                                          </p:spTgt>
                                        </p:tgtEl>
                                        <p:attrNameLst>
                                          <p:attrName>style.visibility</p:attrName>
                                        </p:attrNameLst>
                                      </p:cBhvr>
                                      <p:to>
                                        <p:strVal val="visible"/>
                                      </p:to>
                                    </p:set>
                                    <p:anim calcmode="discrete" valueType="clr">
                                      <p:cBhvr override="childStyle">
                                        <p:cTn id="55" dur="80"/>
                                        <p:tgtEl>
                                          <p:spTgt spid="13619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36195">
                                            <p:txEl>
                                              <p:pRg st="5" end="5"/>
                                            </p:txEl>
                                          </p:spTgt>
                                        </p:tgtEl>
                                        <p:attrNameLst>
                                          <p:attrName>fillcolor</p:attrName>
                                        </p:attrNameLst>
                                      </p:cBhvr>
                                      <p:tavLst>
                                        <p:tav tm="0">
                                          <p:val>
                                            <p:clrVal>
                                              <a:schemeClr val="accent2"/>
                                            </p:clrVal>
                                          </p:val>
                                        </p:tav>
                                        <p:tav tm="50000">
                                          <p:val>
                                            <p:clrVal>
                                              <a:schemeClr val="hlink"/>
                                            </p:clrVal>
                                          </p:val>
                                        </p:tav>
                                      </p:tavLst>
                                    </p:anim>
                                    <p:set>
                                      <p:cBhvr>
                                        <p:cTn id="57" dur="80"/>
                                        <p:tgtEl>
                                          <p:spTgt spid="136195">
                                            <p:txEl>
                                              <p:pRg st="5" end="5"/>
                                            </p:txEl>
                                          </p:spTgt>
                                        </p:tgtEl>
                                        <p:attrNameLst>
                                          <p:attrName>fill.type</p:attrName>
                                        </p:attrNameLst>
                                      </p:cBhvr>
                                      <p:to>
                                        <p:strVal val="solid"/>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36195">
                                            <p:txEl>
                                              <p:pRg st="6" end="6"/>
                                            </p:txEl>
                                          </p:spTgt>
                                        </p:tgtEl>
                                        <p:attrNameLst>
                                          <p:attrName>style.visibility</p:attrName>
                                        </p:attrNameLst>
                                      </p:cBhvr>
                                      <p:to>
                                        <p:strVal val="visible"/>
                                      </p:to>
                                    </p:set>
                                    <p:anim calcmode="discrete" valueType="clr">
                                      <p:cBhvr override="childStyle">
                                        <p:cTn id="62" dur="80"/>
                                        <p:tgtEl>
                                          <p:spTgt spid="13619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36195">
                                            <p:txEl>
                                              <p:pRg st="6" end="6"/>
                                            </p:txEl>
                                          </p:spTgt>
                                        </p:tgtEl>
                                        <p:attrNameLst>
                                          <p:attrName>fillcolor</p:attrName>
                                        </p:attrNameLst>
                                      </p:cBhvr>
                                      <p:tavLst>
                                        <p:tav tm="0">
                                          <p:val>
                                            <p:clrVal>
                                              <a:schemeClr val="accent2"/>
                                            </p:clrVal>
                                          </p:val>
                                        </p:tav>
                                        <p:tav tm="50000">
                                          <p:val>
                                            <p:clrVal>
                                              <a:schemeClr val="hlink"/>
                                            </p:clrVal>
                                          </p:val>
                                        </p:tav>
                                      </p:tavLst>
                                    </p:anim>
                                    <p:set>
                                      <p:cBhvr>
                                        <p:cTn id="64" dur="80"/>
                                        <p:tgtEl>
                                          <p:spTgt spid="13619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nimBg="1"/>
      <p:bldP spid="13619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accent4">
              <a:lumMod val="20000"/>
              <a:lumOff val="80000"/>
            </a:schemeClr>
          </a:solidFill>
        </p:spPr>
        <p:txBody>
          <a:bodyPr/>
          <a:lstStyle/>
          <a:p>
            <a:pPr algn="ctr"/>
            <a:r>
              <a:rPr lang="uk-UA" sz="4400" b="1" dirty="0" smtClean="0">
                <a:solidFill>
                  <a:srgbClr val="C00000"/>
                </a:solidFill>
                <a:latin typeface="Bahnschrift SemiBold SemiConden" pitchFamily="34" charset="0"/>
              </a:rPr>
              <a:t>Піраміда ненависті</a:t>
            </a:r>
            <a:r>
              <a:rPr lang="uk-UA" sz="4000" b="1" dirty="0" smtClean="0">
                <a:latin typeface="Bahnschrift SemiBold SemiConden" pitchFamily="34" charset="0"/>
              </a:rPr>
              <a:t/>
            </a:r>
            <a:br>
              <a:rPr lang="uk-UA" sz="4000" b="1" dirty="0" smtClean="0">
                <a:latin typeface="Bahnschrift SemiBold SemiConden" pitchFamily="34" charset="0"/>
              </a:rPr>
            </a:br>
            <a:r>
              <a:rPr lang="uk-UA" sz="3800" dirty="0" smtClean="0">
                <a:latin typeface="Bahnschrift SemiBold SemiConden" pitchFamily="34" charset="0"/>
              </a:rPr>
              <a:t>Перед вами піраміда ненависті. Це ілюстрація того, як поширення упереджень призводить до жорстокості та несправедливості. Піраміда побудована за принципом Маслоу, де кожен попередній етап уможливлює наступний. При просуванні пірамідою вгору, поведінка людини несе все більш катастрофічні наслідки для суспільства. </a:t>
            </a:r>
            <a:br>
              <a:rPr lang="uk-UA" sz="3800" dirty="0" smtClean="0">
                <a:latin typeface="Bahnschrift SemiBold SemiConden" pitchFamily="34" charset="0"/>
              </a:rPr>
            </a:br>
            <a:r>
              <a:rPr lang="uk-UA" sz="3800" dirty="0" smtClean="0">
                <a:solidFill>
                  <a:srgbClr val="C00000"/>
                </a:solidFill>
                <a:latin typeface="Bahnschrift SemiBold SemiConden" pitchFamily="34" charset="0"/>
              </a:rPr>
              <a:t>Велике зло починається з маленького слова.</a:t>
            </a:r>
            <a:endParaRPr lang="ru-RU" sz="3800"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іраміда ненависті"/>
          <p:cNvPicPr>
            <a:picLocks noChangeAspect="1" noChangeArrowheads="1"/>
          </p:cNvPicPr>
          <p:nvPr/>
        </p:nvPicPr>
        <p:blipFill>
          <a:blip r:embed="rId2" cstate="print"/>
          <a:srcRect b="9016"/>
          <a:stretch>
            <a:fillRect/>
          </a:stretch>
        </p:blipFill>
        <p:spPr bwMode="auto">
          <a:xfrm>
            <a:off x="251520" y="116632"/>
            <a:ext cx="8677472" cy="662473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568952" cy="6322714"/>
          </a:xfrm>
          <a:solidFill>
            <a:srgbClr val="FFFF00"/>
          </a:solidFill>
        </p:spPr>
        <p:txBody>
          <a:bodyPr/>
          <a:lstStyle/>
          <a:p>
            <a:pPr algn="ctr"/>
            <a:r>
              <a:rPr lang="uk-UA" sz="6600" b="1" dirty="0" smtClean="0">
                <a:solidFill>
                  <a:srgbClr val="002060"/>
                </a:solidFill>
              </a:rPr>
              <a:t>Основні причини проявів насильства </a:t>
            </a:r>
            <a:br>
              <a:rPr lang="uk-UA" sz="6600" b="1" dirty="0" smtClean="0">
                <a:solidFill>
                  <a:srgbClr val="002060"/>
                </a:solidFill>
              </a:rPr>
            </a:br>
            <a:r>
              <a:rPr lang="uk-UA" sz="6600" b="1" dirty="0" smtClean="0">
                <a:solidFill>
                  <a:srgbClr val="002060"/>
                </a:solidFill>
              </a:rPr>
              <a:t>в освітньому середовищі</a:t>
            </a:r>
            <a:r>
              <a:rPr lang="uk-UA" sz="4800" dirty="0" smtClean="0">
                <a:solidFill>
                  <a:srgbClr val="002060"/>
                </a:solidFill>
              </a:rPr>
              <a:t/>
            </a:r>
            <a:br>
              <a:rPr lang="uk-UA" sz="4800" dirty="0" smtClean="0">
                <a:solidFill>
                  <a:srgbClr val="002060"/>
                </a:solidFill>
              </a:rPr>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1152128"/>
          </a:xfrm>
          <a:solidFill>
            <a:schemeClr val="accent6">
              <a:lumMod val="40000"/>
              <a:lumOff val="60000"/>
            </a:schemeClr>
          </a:solidFill>
        </p:spPr>
        <p:txBody>
          <a:bodyPr/>
          <a:lstStyle/>
          <a:p>
            <a:pPr algn="ctr"/>
            <a:r>
              <a:rPr lang="uk-UA" sz="3600" b="1" dirty="0" smtClean="0">
                <a:solidFill>
                  <a:srgbClr val="002060"/>
                </a:solidFill>
              </a:rPr>
              <a:t>Недоліки організаційної роботи щодо профілактики насильства</a:t>
            </a:r>
            <a:endParaRPr lang="ru-RU" sz="3600" b="1" dirty="0">
              <a:solidFill>
                <a:srgbClr val="002060"/>
              </a:solidFill>
            </a:endParaRPr>
          </a:p>
        </p:txBody>
      </p:sp>
      <p:sp>
        <p:nvSpPr>
          <p:cNvPr id="3" name="Содержимое 2"/>
          <p:cNvSpPr>
            <a:spLocks noGrp="1"/>
          </p:cNvSpPr>
          <p:nvPr>
            <p:ph idx="1"/>
          </p:nvPr>
        </p:nvSpPr>
        <p:spPr>
          <a:xfrm>
            <a:off x="107504" y="1340768"/>
            <a:ext cx="8856984" cy="5400600"/>
          </a:xfrm>
          <a:solidFill>
            <a:schemeClr val="bg2">
              <a:lumMod val="20000"/>
              <a:lumOff val="80000"/>
            </a:schemeClr>
          </a:solidFill>
        </p:spPr>
        <p:txBody>
          <a:bodyPr>
            <a:normAutofit fontScale="92500" lnSpcReduction="20000"/>
          </a:bodyPr>
          <a:lstStyle/>
          <a:p>
            <a:pPr fontAlgn="base">
              <a:buNone/>
            </a:pPr>
            <a:r>
              <a:rPr lang="uk-UA" dirty="0" smtClean="0"/>
              <a:t>• </a:t>
            </a:r>
            <a:r>
              <a:rPr lang="uk-UA" sz="2600" b="1" dirty="0" smtClean="0"/>
              <a:t>не розроблено Кодекс безпечного освітнього середовища для учасників освітнього процесу;</a:t>
            </a:r>
            <a:endParaRPr lang="ru-RU" sz="2600" b="1" dirty="0" smtClean="0"/>
          </a:p>
          <a:p>
            <a:pPr fontAlgn="base">
              <a:buNone/>
            </a:pPr>
            <a:r>
              <a:rPr lang="uk-UA" sz="2600" b="1" dirty="0" smtClean="0"/>
              <a:t>• не укомплектовано посади практичного психолога та соціального педагога;</a:t>
            </a:r>
            <a:endParaRPr lang="ru-RU" sz="2600" b="1" dirty="0" smtClean="0"/>
          </a:p>
          <a:p>
            <a:pPr fontAlgn="base">
              <a:buNone/>
            </a:pPr>
            <a:r>
              <a:rPr lang="uk-UA" sz="2600" b="1" dirty="0" smtClean="0"/>
              <a:t>• не створено для учасників освітнього процесу можливості анонімного звернення про допомогу — відсутність «Скриньки довіри» або інших форм зворотного зв’язку;</a:t>
            </a:r>
          </a:p>
          <a:p>
            <a:pPr fontAlgn="base">
              <a:buNone/>
            </a:pPr>
            <a:r>
              <a:rPr lang="uk-UA" sz="2600" b="1" dirty="0" smtClean="0"/>
              <a:t>• відсутня взаємодія педагогів із працівниками психологічної служби - практичним психологом та соціальним педагогом;</a:t>
            </a:r>
            <a:endParaRPr lang="ru-RU" sz="2600" b="1" dirty="0" smtClean="0"/>
          </a:p>
          <a:p>
            <a:pPr fontAlgn="base">
              <a:buNone/>
            </a:pPr>
            <a:r>
              <a:rPr lang="uk-UA" sz="2600" b="1" dirty="0" smtClean="0"/>
              <a:t>• не проведено оцінки приміщень (роздягалень, душових, туалетних кімнат) та подвір’я закладу освіти на предмет небезпеки;</a:t>
            </a:r>
            <a:endParaRPr lang="ru-RU" sz="2600" b="1" dirty="0" smtClean="0"/>
          </a:p>
          <a:p>
            <a:pPr fontAlgn="base">
              <a:buNone/>
            </a:pPr>
            <a:r>
              <a:rPr lang="uk-UA" sz="2600" b="1" dirty="0" smtClean="0"/>
              <a:t>• відсутня служба охорони — немає нагляду за відвідувачами закладу;</a:t>
            </a:r>
            <a:endParaRPr lang="ru-RU" sz="2600" b="1" dirty="0" smtClean="0"/>
          </a:p>
          <a:p>
            <a:pPr fontAlgn="base">
              <a:buNone/>
            </a:pPr>
            <a:r>
              <a:rPr lang="uk-UA" sz="2600" b="1" dirty="0" smtClean="0"/>
              <a:t>• не організовано чергування педагогів на перервах .</a:t>
            </a:r>
            <a:endParaRPr lang="ru-RU" sz="2600" b="1" dirty="0" smtClean="0"/>
          </a:p>
          <a:p>
            <a:pPr fontAlgn="base"/>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1080120"/>
          </a:xfrm>
          <a:solidFill>
            <a:schemeClr val="accent6">
              <a:lumMod val="40000"/>
              <a:lumOff val="60000"/>
            </a:schemeClr>
          </a:solidFill>
        </p:spPr>
        <p:txBody>
          <a:bodyPr/>
          <a:lstStyle/>
          <a:p>
            <a:pPr algn="ctr"/>
            <a:r>
              <a:rPr lang="uk-UA" sz="3600" b="1" dirty="0" smtClean="0">
                <a:solidFill>
                  <a:srgbClr val="002060"/>
                </a:solidFill>
              </a:rPr>
              <a:t>Недоліки проведення методичної роботи</a:t>
            </a:r>
            <a:endParaRPr lang="ru-RU" sz="3600" b="1" dirty="0">
              <a:solidFill>
                <a:srgbClr val="002060"/>
              </a:solidFill>
            </a:endParaRPr>
          </a:p>
        </p:txBody>
      </p:sp>
      <p:sp>
        <p:nvSpPr>
          <p:cNvPr id="3" name="Содержимое 2"/>
          <p:cNvSpPr>
            <a:spLocks noGrp="1"/>
          </p:cNvSpPr>
          <p:nvPr>
            <p:ph idx="1"/>
          </p:nvPr>
        </p:nvSpPr>
        <p:spPr>
          <a:xfrm>
            <a:off x="107504" y="1268760"/>
            <a:ext cx="8928992" cy="5472608"/>
          </a:xfrm>
          <a:solidFill>
            <a:schemeClr val="bg2">
              <a:lumMod val="20000"/>
              <a:lumOff val="80000"/>
            </a:schemeClr>
          </a:solidFill>
        </p:spPr>
        <p:txBody>
          <a:bodyPr>
            <a:normAutofit lnSpcReduction="10000"/>
          </a:bodyPr>
          <a:lstStyle/>
          <a:p>
            <a:pPr fontAlgn="base"/>
            <a:r>
              <a:rPr lang="uk-UA" sz="2500" b="1" dirty="0" smtClean="0">
                <a:latin typeface="Bahnschrift SemiBold SemiConden" pitchFamily="34" charset="0"/>
              </a:rPr>
              <a:t>на недостатньому рівні проводиться просвітницька робота з педагогічним колективом та батьками з питань конфліктології;</a:t>
            </a:r>
          </a:p>
          <a:p>
            <a:pPr fontAlgn="base"/>
            <a:r>
              <a:rPr lang="uk-UA" sz="2500" b="1" dirty="0" smtClean="0">
                <a:latin typeface="Bahnschrift SemiBold SemiConden" pitchFamily="34" charset="0"/>
              </a:rPr>
              <a:t>навчання навичок конструктивного спілкування, навичок реагування в ситуації повідомлення про насильство;</a:t>
            </a:r>
          </a:p>
          <a:p>
            <a:pPr fontAlgn="base"/>
            <a:r>
              <a:rPr lang="uk-UA" sz="2500" b="1" dirty="0" smtClean="0">
                <a:latin typeface="Bahnschrift SemiBold SemiConden" pitchFamily="34" charset="0"/>
              </a:rPr>
              <a:t>низький рівень обізнаності учасників освітнього процесу щодо правових аспектів попередження виникнення насильницької поведінки;</a:t>
            </a:r>
          </a:p>
          <a:p>
            <a:pPr fontAlgn="base"/>
            <a:r>
              <a:rPr lang="uk-UA" sz="2500" b="1" dirty="0" smtClean="0">
                <a:latin typeface="Bahnschrift SemiBold SemiConden" pitchFamily="34" charset="0"/>
              </a:rPr>
              <a:t>педагогічні працівники не ознайомлені з алгоритмом дій щодо супроводу дитини, яка постраждала від насильства.</a:t>
            </a:r>
            <a:endParaRPr lang="ru-RU" sz="2500" b="1" dirty="0" smtClean="0">
              <a:latin typeface="Bahnschrift SemiBold SemiConden" pitchFamily="34" charset="0"/>
            </a:endParaRPr>
          </a:p>
          <a:p>
            <a:pPr fontAlgn="base"/>
            <a:r>
              <a:rPr lang="uk-UA" sz="2500" b="1" dirty="0" smtClean="0">
                <a:latin typeface="Bahnschrift SemiBold SemiConden" pitchFamily="34" charset="0"/>
              </a:rPr>
              <a:t>низький рівень обізнаності здобувачів освіти усіх вікових категорій про норми поведінки в закладі освіти щодо особистої безпеки, правил особистої гігієни, правил надання першої медичної допомоги,  емоційної підтримки учня, який постраждав від насильства.</a:t>
            </a:r>
            <a:endParaRPr lang="ru-RU" sz="2500" b="1" dirty="0" smtClean="0">
              <a:latin typeface="Bahnschrift SemiBold SemiConden" pitchFamily="34" charset="0"/>
            </a:endParaRPr>
          </a:p>
          <a:p>
            <a:pPr fontAlgn="base"/>
            <a:endParaRPr lang="ru-RU" dirty="0" smtClean="0"/>
          </a:p>
          <a:p>
            <a:pPr fontAlgn="base"/>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12968" cy="1008112"/>
          </a:xfrm>
          <a:solidFill>
            <a:schemeClr val="accent4">
              <a:lumMod val="20000"/>
              <a:lumOff val="80000"/>
            </a:schemeClr>
          </a:solidFill>
        </p:spPr>
        <p:txBody>
          <a:bodyPr/>
          <a:lstStyle/>
          <a:p>
            <a:r>
              <a:rPr lang="uk-UA" b="1" dirty="0" smtClean="0">
                <a:solidFill>
                  <a:srgbClr val="C00000"/>
                </a:solidFill>
                <a:latin typeface="Bahnschrift SemiBold SemiConden" pitchFamily="34" charset="0"/>
              </a:rPr>
              <a:t>Визначення поняття “ насильство ”</a:t>
            </a:r>
            <a:endParaRPr lang="ru-RU" b="1" dirty="0">
              <a:solidFill>
                <a:srgbClr val="C00000"/>
              </a:solidFill>
              <a:latin typeface="Bahnschrift SemiBold SemiConden" pitchFamily="34" charset="0"/>
            </a:endParaRPr>
          </a:p>
        </p:txBody>
      </p:sp>
      <p:sp>
        <p:nvSpPr>
          <p:cNvPr id="3" name="Содержимое 2"/>
          <p:cNvSpPr>
            <a:spLocks noGrp="1"/>
          </p:cNvSpPr>
          <p:nvPr>
            <p:ph idx="1"/>
          </p:nvPr>
        </p:nvSpPr>
        <p:spPr>
          <a:xfrm>
            <a:off x="107504" y="1196752"/>
            <a:ext cx="8928992" cy="5544616"/>
          </a:xfrm>
          <a:solidFill>
            <a:schemeClr val="accent3">
              <a:lumMod val="60000"/>
              <a:lumOff val="40000"/>
            </a:schemeClr>
          </a:solidFill>
        </p:spPr>
        <p:txBody>
          <a:bodyPr>
            <a:noAutofit/>
          </a:bodyPr>
          <a:lstStyle/>
          <a:p>
            <a:pPr fontAlgn="base"/>
            <a:r>
              <a:rPr lang="uk-UA" sz="3200" b="1" dirty="0" smtClean="0">
                <a:solidFill>
                  <a:srgbClr val="002060"/>
                </a:solidFill>
                <a:latin typeface="Bahnschrift SemiBold SemiConden" pitchFamily="34" charset="0"/>
              </a:rPr>
              <a:t>примус або заохочення здійснювати вчинки, які людина здійснювати не хоче;</a:t>
            </a:r>
            <a:endParaRPr lang="ru-RU" sz="3200" b="1" dirty="0" smtClean="0">
              <a:solidFill>
                <a:srgbClr val="002060"/>
              </a:solidFill>
              <a:latin typeface="Bahnschrift SemiBold SemiConden" pitchFamily="34" charset="0"/>
            </a:endParaRPr>
          </a:p>
          <a:p>
            <a:pPr fontAlgn="base"/>
            <a:r>
              <a:rPr lang="uk-UA" sz="3200" b="1" dirty="0" smtClean="0">
                <a:solidFill>
                  <a:srgbClr val="002060"/>
                </a:solidFill>
                <a:latin typeface="Bahnschrift SemiBold SemiConden" pitchFamily="34" charset="0"/>
              </a:rPr>
              <a:t>залучення людини до діяльності за допомогою обману, шантажу, маніпуляції, загрози фізичної розправи або матеріального збитку;</a:t>
            </a:r>
            <a:endParaRPr lang="ru-RU" sz="3200" b="1" dirty="0" smtClean="0">
              <a:solidFill>
                <a:srgbClr val="002060"/>
              </a:solidFill>
              <a:latin typeface="Bahnschrift SemiBold SemiConden" pitchFamily="34" charset="0"/>
            </a:endParaRPr>
          </a:p>
          <a:p>
            <a:pPr fontAlgn="base"/>
            <a:r>
              <a:rPr lang="uk-UA" sz="3200" b="1" dirty="0" smtClean="0">
                <a:solidFill>
                  <a:srgbClr val="002060"/>
                </a:solidFill>
                <a:latin typeface="Bahnschrift SemiBold SemiConden" pitchFamily="34" charset="0"/>
              </a:rPr>
              <a:t>перешкоджання тому, що людина хоче зробити;</a:t>
            </a:r>
            <a:endParaRPr lang="ru-RU" sz="3200" b="1" dirty="0" smtClean="0">
              <a:solidFill>
                <a:srgbClr val="002060"/>
              </a:solidFill>
              <a:latin typeface="Bahnschrift SemiBold SemiConden" pitchFamily="34" charset="0"/>
            </a:endParaRPr>
          </a:p>
          <a:p>
            <a:r>
              <a:rPr lang="uk-UA" sz="3200" b="1" dirty="0" smtClean="0">
                <a:solidFill>
                  <a:srgbClr val="002060"/>
                </a:solidFill>
                <a:latin typeface="Bahnschrift SemiBold SemiConden" pitchFamily="34" charset="0"/>
              </a:rPr>
              <a:t>зловживання владою (наприклад, владою віку, яку мають дорослі над дітьми, владою статусу або посади, яку мають педагоги над учнями, владою сили, популярності)</a:t>
            </a:r>
            <a:endParaRPr lang="ru-RU" sz="3200" b="1" dirty="0">
              <a:solidFill>
                <a:srgbClr val="002060"/>
              </a:solidFill>
              <a:latin typeface="Bahnschrift SemiBold SemiConden"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008112"/>
          </a:xfrm>
          <a:solidFill>
            <a:schemeClr val="accent2">
              <a:lumMod val="40000"/>
              <a:lumOff val="60000"/>
            </a:schemeClr>
          </a:solidFill>
        </p:spPr>
        <p:txBody>
          <a:bodyPr/>
          <a:lstStyle/>
          <a:p>
            <a:pPr algn="ctr"/>
            <a:r>
              <a:rPr lang="uk-UA" sz="3200" b="1" dirty="0" smtClean="0">
                <a:solidFill>
                  <a:srgbClr val="002060"/>
                </a:solidFill>
              </a:rPr>
              <a:t>Особистісні чинники, що посилюють ймовірність насильства</a:t>
            </a:r>
            <a:r>
              <a:rPr lang="uk-UA" sz="3200" b="1" dirty="0" smtClean="0"/>
              <a:t> </a:t>
            </a:r>
            <a:endParaRPr lang="ru-RU" sz="3200" dirty="0"/>
          </a:p>
        </p:txBody>
      </p:sp>
      <p:sp>
        <p:nvSpPr>
          <p:cNvPr id="3" name="Содержимое 2"/>
          <p:cNvSpPr>
            <a:spLocks noGrp="1"/>
          </p:cNvSpPr>
          <p:nvPr>
            <p:ph idx="1"/>
          </p:nvPr>
        </p:nvSpPr>
        <p:spPr>
          <a:xfrm>
            <a:off x="179512" y="1196752"/>
            <a:ext cx="8856984" cy="5544616"/>
          </a:xfrm>
          <a:solidFill>
            <a:schemeClr val="accent4">
              <a:lumMod val="20000"/>
              <a:lumOff val="80000"/>
            </a:schemeClr>
          </a:solidFill>
        </p:spPr>
        <p:txBody>
          <a:bodyPr>
            <a:normAutofit fontScale="92500" lnSpcReduction="10000"/>
          </a:bodyPr>
          <a:lstStyle/>
          <a:p>
            <a:pPr lvl="0" fontAlgn="base"/>
            <a:r>
              <a:rPr lang="uk-UA" sz="2800" b="1" dirty="0" smtClean="0">
                <a:latin typeface="Bahnschrift SemiBold SemiConden" pitchFamily="34" charset="0"/>
              </a:rPr>
              <a:t>гіперактивність;</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імпульсивність;</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недостатність вольового розвитку;</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слабкий контроль поведінки;</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порушення уваги;</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прояви агресивної поведінки в минулому;</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вживання алкоголю, наркотиків, тютюну неповнолітніми;</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наявність антисоціальних переконань;</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низький інтелект та рівень освіти;</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низька успішність та небажання навчатись;</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неповна сім’я;</a:t>
            </a:r>
            <a:endParaRPr lang="ru-RU" sz="2800" b="1" dirty="0" smtClean="0">
              <a:latin typeface="Bahnschrift SemiBold SemiConden" pitchFamily="34" charset="0"/>
            </a:endParaRPr>
          </a:p>
          <a:p>
            <a:pPr lvl="0" fontAlgn="base"/>
            <a:r>
              <a:rPr lang="uk-UA" sz="2800" b="1" dirty="0" smtClean="0">
                <a:latin typeface="Bahnschrift SemiBold SemiConden" pitchFamily="34" charset="0"/>
              </a:rPr>
              <a:t>насильство в сім’ї;</a:t>
            </a:r>
            <a:endParaRPr lang="ru-RU" sz="2800" b="1" dirty="0" smtClean="0">
              <a:latin typeface="Bahnschrift SemiBold SemiConden" pitchFamily="34" charset="0"/>
            </a:endParaRP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6624736"/>
          </a:xfrm>
          <a:solidFill>
            <a:schemeClr val="accent2">
              <a:lumMod val="20000"/>
              <a:lumOff val="80000"/>
            </a:schemeClr>
          </a:solidFill>
        </p:spPr>
        <p:txBody>
          <a:bodyPr/>
          <a:lstStyle/>
          <a:p>
            <a:pPr algn="ctr"/>
            <a:r>
              <a:rPr lang="uk-UA" sz="4400" b="1" dirty="0" smtClean="0">
                <a:solidFill>
                  <a:srgbClr val="C00000"/>
                </a:solidFill>
                <a:latin typeface="Bahnschrift SemiBold SemiConden" pitchFamily="34" charset="0"/>
              </a:rPr>
              <a:t>Основна мета профілактичної роботи </a:t>
            </a:r>
            <a:r>
              <a:rPr lang="uk-UA" sz="4400" dirty="0" smtClean="0">
                <a:solidFill>
                  <a:srgbClr val="C00000"/>
                </a:solidFill>
                <a:latin typeface="Bahnschrift SemiBold SemiConden" pitchFamily="34" charset="0"/>
              </a:rPr>
              <a:t>–</a:t>
            </a:r>
            <a:r>
              <a:rPr lang="uk-UA" sz="4400" dirty="0" smtClean="0">
                <a:latin typeface="Bahnschrift SemiBold SemiConden" pitchFamily="34" charset="0"/>
              </a:rPr>
              <a:t> </a:t>
            </a:r>
            <a:r>
              <a:rPr lang="uk-UA" sz="4400" dirty="0" smtClean="0">
                <a:solidFill>
                  <a:srgbClr val="C00000"/>
                </a:solidFill>
                <a:latin typeface="Bahnschrift SemiBold SemiConden" pitchFamily="34" charset="0"/>
              </a:rPr>
              <a:t>створення фізично, психологічно та соціально безпечного освітнього  середовища.</a:t>
            </a:r>
            <a:r>
              <a:rPr lang="uk-UA" sz="4400" dirty="0" smtClean="0">
                <a:solidFill>
                  <a:srgbClr val="002060"/>
                </a:solidFill>
                <a:latin typeface="Bahnschrift SemiBold SemiConden" pitchFamily="34" charset="0"/>
              </a:rPr>
              <a:t/>
            </a:r>
            <a:br>
              <a:rPr lang="uk-UA" sz="4400" dirty="0" smtClean="0">
                <a:solidFill>
                  <a:srgbClr val="002060"/>
                </a:solidFill>
                <a:latin typeface="Bahnschrift SemiBold SemiConden" pitchFamily="34" charset="0"/>
              </a:rPr>
            </a:br>
            <a:r>
              <a:rPr lang="uk-UA" sz="4000" dirty="0">
                <a:solidFill>
                  <a:srgbClr val="002060"/>
                </a:solidFill>
                <a:latin typeface="Bahnschrift SemiBold SemiConden" pitchFamily="34" charset="0"/>
              </a:rPr>
              <a:t>За дотримання законодавства щодо захисту прав неповнолітніх у </a:t>
            </a:r>
            <a:r>
              <a:rPr lang="uk-UA" sz="4000" dirty="0" smtClean="0">
                <a:solidFill>
                  <a:srgbClr val="002060"/>
                </a:solidFill>
                <a:latin typeface="Bahnschrift SemiBold SemiConden" pitchFamily="34" charset="0"/>
              </a:rPr>
              <a:t>закладі  освіти відповідає   </a:t>
            </a:r>
            <a:r>
              <a:rPr lang="uk-UA" sz="4000" dirty="0">
                <a:solidFill>
                  <a:srgbClr val="002060"/>
                </a:solidFill>
                <a:latin typeface="Bahnschrift SemiBold SemiConden" pitchFamily="34" charset="0"/>
              </a:rPr>
              <a:t>керівник </a:t>
            </a:r>
            <a:r>
              <a:rPr lang="uk-UA" sz="4000" dirty="0" smtClean="0">
                <a:solidFill>
                  <a:srgbClr val="002060"/>
                </a:solidFill>
                <a:latin typeface="Bahnschrift SemiBold SemiConden" pitchFamily="34" charset="0"/>
              </a:rPr>
              <a:t> закладу, який повинен забезпечити системність та ефективність профілактичної роботи.</a:t>
            </a:r>
            <a:endParaRPr lang="ru-RU" sz="4000" dirty="0">
              <a:solidFill>
                <a:srgbClr val="002060"/>
              </a:solidFill>
              <a:latin typeface="Bahnschrift SemiBold SemiConden" pitchFamily="34" charset="0"/>
            </a:endParaRPr>
          </a:p>
        </p:txBody>
      </p:sp>
    </p:spTree>
    <p:extLst>
      <p:ext uri="{BB962C8B-B14F-4D97-AF65-F5344CB8AC3E}">
        <p14:creationId xmlns="" xmlns:p14="http://schemas.microsoft.com/office/powerpoint/2010/main" val="351951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352928" cy="6552728"/>
          </a:xfrm>
          <a:solidFill>
            <a:schemeClr val="accent6">
              <a:lumMod val="20000"/>
              <a:lumOff val="80000"/>
            </a:schemeClr>
          </a:solidFill>
        </p:spPr>
        <p:txBody>
          <a:bodyPr/>
          <a:lstStyle/>
          <a:p>
            <a:pPr algn="ctr"/>
            <a:r>
              <a:rPr lang="uk-UA" sz="5400" b="1" dirty="0" smtClean="0">
                <a:solidFill>
                  <a:srgbClr val="002060"/>
                </a:solidFill>
              </a:rPr>
              <a:t>Трирівнева модель психолого-педагогічної </a:t>
            </a:r>
            <a:r>
              <a:rPr lang="uk-UA" sz="5400" b="1" dirty="0">
                <a:solidFill>
                  <a:srgbClr val="002060"/>
                </a:solidFill>
              </a:rPr>
              <a:t>профілактики </a:t>
            </a:r>
            <a:r>
              <a:rPr lang="uk-UA" sz="5400" b="1" dirty="0" smtClean="0">
                <a:solidFill>
                  <a:srgbClr val="002060"/>
                </a:solidFill>
              </a:rPr>
              <a:t>“Середовище. Група. Особистість</a:t>
            </a:r>
            <a:r>
              <a:rPr lang="uk-UA" sz="6000" b="1" dirty="0" smtClean="0">
                <a:solidFill>
                  <a:srgbClr val="002060"/>
                </a:solidFill>
              </a:rPr>
              <a:t>”</a:t>
            </a:r>
            <a:r>
              <a:rPr lang="ru-RU" dirty="0"/>
              <a:t/>
            </a:r>
            <a:br>
              <a:rPr lang="ru-RU" dirty="0"/>
            </a:br>
            <a:endParaRPr lang="ru-RU" dirty="0"/>
          </a:p>
        </p:txBody>
      </p:sp>
    </p:spTree>
    <p:extLst>
      <p:ext uri="{BB962C8B-B14F-4D97-AF65-F5344CB8AC3E}">
        <p14:creationId xmlns="" xmlns:p14="http://schemas.microsoft.com/office/powerpoint/2010/main" val="95743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741368"/>
          </a:xfrm>
          <a:solidFill>
            <a:schemeClr val="accent1">
              <a:lumMod val="20000"/>
              <a:lumOff val="80000"/>
            </a:schemeClr>
          </a:solidFill>
        </p:spPr>
        <p:txBody>
          <a:bodyPr/>
          <a:lstStyle/>
          <a:p>
            <a:pPr algn="ctr"/>
            <a:r>
              <a:rPr lang="uk-UA" b="1" dirty="0" smtClean="0">
                <a:solidFill>
                  <a:srgbClr val="C00000"/>
                </a:solidFill>
              </a:rPr>
              <a:t>Первинна профілактика  </a:t>
            </a:r>
            <a:br>
              <a:rPr lang="uk-UA" b="1" dirty="0" smtClean="0">
                <a:solidFill>
                  <a:srgbClr val="C00000"/>
                </a:solidFill>
              </a:rPr>
            </a:br>
            <a:r>
              <a:rPr lang="uk-UA" b="1" dirty="0" smtClean="0">
                <a:solidFill>
                  <a:srgbClr val="C00000"/>
                </a:solidFill>
              </a:rPr>
              <a:t>(</a:t>
            </a:r>
            <a:r>
              <a:rPr lang="uk-UA" sz="4000" b="1" dirty="0" smtClean="0">
                <a:solidFill>
                  <a:srgbClr val="C00000"/>
                </a:solidFill>
              </a:rPr>
              <a:t>рівень середовища) </a:t>
            </a:r>
            <a:r>
              <a:rPr lang="uk-UA" dirty="0" smtClean="0">
                <a:solidFill>
                  <a:srgbClr val="C00000"/>
                </a:solidFill>
              </a:rPr>
              <a:t> </a:t>
            </a:r>
            <a:br>
              <a:rPr lang="uk-UA" dirty="0" smtClean="0">
                <a:solidFill>
                  <a:srgbClr val="C00000"/>
                </a:solidFill>
              </a:rPr>
            </a:br>
            <a:r>
              <a:rPr lang="uk-UA" sz="3500" b="1" dirty="0" smtClean="0">
                <a:solidFill>
                  <a:srgbClr val="002060"/>
                </a:solidFill>
              </a:rPr>
              <a:t>сукупність заходів, спрямованих на створення безпечного середовища та попередження  ризиків виникнення насильства; підвищення рівня психологічної культури;</a:t>
            </a:r>
            <a:r>
              <a:rPr lang="ru-RU" sz="3500" dirty="0" smtClean="0"/>
              <a:t/>
            </a:r>
            <a:br>
              <a:rPr lang="ru-RU" sz="3500" dirty="0" smtClean="0"/>
            </a:br>
            <a:r>
              <a:rPr lang="uk-UA" sz="3500" b="1" dirty="0" smtClean="0">
                <a:solidFill>
                  <a:srgbClr val="002060"/>
                </a:solidFill>
              </a:rPr>
              <a:t>інформаційно-просвітницька робота щодо </a:t>
            </a:r>
            <a:r>
              <a:rPr lang="uk-UA" sz="3500" b="1" dirty="0">
                <a:solidFill>
                  <a:srgbClr val="002060"/>
                </a:solidFill>
              </a:rPr>
              <a:t>формування активного стилю життя, який забезпечує реалізацію прав, задоволення потреб та інтересів </a:t>
            </a:r>
            <a:r>
              <a:rPr lang="uk-UA" sz="3500" b="1" dirty="0" smtClean="0">
                <a:solidFill>
                  <a:srgbClr val="002060"/>
                </a:solidFill>
              </a:rPr>
              <a:t>особистості без застосування насильства.</a:t>
            </a:r>
            <a:endParaRPr lang="ru-RU" sz="3500" b="1" dirty="0">
              <a:solidFill>
                <a:srgbClr val="002060"/>
              </a:solidFill>
            </a:endParaRPr>
          </a:p>
        </p:txBody>
      </p:sp>
    </p:spTree>
    <p:extLst>
      <p:ext uri="{BB962C8B-B14F-4D97-AF65-F5344CB8AC3E}">
        <p14:creationId xmlns="" xmlns:p14="http://schemas.microsoft.com/office/powerpoint/2010/main" val="2728475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6624736"/>
          </a:xfrm>
          <a:solidFill>
            <a:schemeClr val="accent5">
              <a:lumMod val="20000"/>
              <a:lumOff val="80000"/>
            </a:schemeClr>
          </a:solidFill>
        </p:spPr>
        <p:txBody>
          <a:bodyPr/>
          <a:lstStyle/>
          <a:p>
            <a:pPr algn="ctr"/>
            <a:r>
              <a:rPr lang="uk-UA" sz="4000" b="1" dirty="0" smtClean="0">
                <a:solidFill>
                  <a:srgbClr val="00B0F0"/>
                </a:solidFill>
              </a:rPr>
              <a:t>Моніторинг освітнього середовища</a:t>
            </a:r>
            <a:r>
              <a:rPr lang="uk-UA" sz="3600" dirty="0" smtClean="0"/>
              <a:t/>
            </a:r>
            <a:br>
              <a:rPr lang="uk-UA" sz="3600" dirty="0" smtClean="0"/>
            </a:br>
            <a:r>
              <a:rPr lang="uk-UA" sz="3600" b="1" dirty="0" smtClean="0">
                <a:solidFill>
                  <a:srgbClr val="002060"/>
                </a:solidFill>
              </a:rPr>
              <a:t>В </a:t>
            </a:r>
            <a:r>
              <a:rPr lang="uk-UA" sz="3600" b="1" dirty="0">
                <a:solidFill>
                  <a:srgbClr val="002060"/>
                </a:solidFill>
              </a:rPr>
              <a:t>кожному </a:t>
            </a:r>
            <a:r>
              <a:rPr lang="uk-UA" sz="3600" b="1" dirty="0" smtClean="0">
                <a:solidFill>
                  <a:srgbClr val="002060"/>
                </a:solidFill>
              </a:rPr>
              <a:t>закладі освіти повинно </a:t>
            </a:r>
            <a:r>
              <a:rPr lang="uk-UA" sz="3600" b="1" dirty="0">
                <a:solidFill>
                  <a:srgbClr val="002060"/>
                </a:solidFill>
              </a:rPr>
              <a:t>бути проведено оцінювання службових приміщень (роздягальні, душові кабінки, туалетні кімнати) та </a:t>
            </a:r>
            <a:r>
              <a:rPr lang="uk-UA" sz="3600" b="1" dirty="0" smtClean="0">
                <a:solidFill>
                  <a:srgbClr val="002060"/>
                </a:solidFill>
              </a:rPr>
              <a:t> території закладу на </a:t>
            </a:r>
            <a:r>
              <a:rPr lang="uk-UA" sz="3600" b="1" dirty="0">
                <a:solidFill>
                  <a:srgbClr val="002060"/>
                </a:solidFill>
              </a:rPr>
              <a:t>предмет </a:t>
            </a:r>
            <a:r>
              <a:rPr lang="uk-UA" sz="3600" b="1" dirty="0" smtClean="0">
                <a:solidFill>
                  <a:srgbClr val="002060"/>
                </a:solidFill>
              </a:rPr>
              <a:t>небезпеки, тобто </a:t>
            </a:r>
            <a:r>
              <a:rPr lang="uk-UA" sz="3600" b="1" dirty="0">
                <a:solidFill>
                  <a:srgbClr val="002060"/>
                </a:solidFill>
              </a:rPr>
              <a:t>переглянути, у яких з них </a:t>
            </a:r>
            <a:r>
              <a:rPr lang="uk-UA" sz="3600" b="1" dirty="0" smtClean="0">
                <a:solidFill>
                  <a:srgbClr val="002060"/>
                </a:solidFill>
              </a:rPr>
              <a:t> підлітки </a:t>
            </a:r>
            <a:r>
              <a:rPr lang="uk-UA" sz="3600" b="1" dirty="0">
                <a:solidFill>
                  <a:srgbClr val="002060"/>
                </a:solidFill>
              </a:rPr>
              <a:t>можуть бути ізольованими та травмованими</a:t>
            </a:r>
            <a:r>
              <a:rPr lang="uk-UA" sz="3600" b="1" dirty="0" smtClean="0">
                <a:solidFill>
                  <a:srgbClr val="002060"/>
                </a:solidFill>
              </a:rPr>
              <a:t>.</a:t>
            </a:r>
            <a:br>
              <a:rPr lang="uk-UA" sz="3600" b="1" dirty="0" smtClean="0">
                <a:solidFill>
                  <a:srgbClr val="002060"/>
                </a:solidFill>
              </a:rPr>
            </a:br>
            <a:r>
              <a:rPr lang="uk-UA" sz="3600" b="1" dirty="0" smtClean="0">
                <a:solidFill>
                  <a:srgbClr val="002060"/>
                </a:solidFill>
              </a:rPr>
              <a:t>Забезпечення контролю  </a:t>
            </a:r>
            <a:r>
              <a:rPr lang="uk-UA" sz="3600" b="1" dirty="0">
                <a:solidFill>
                  <a:srgbClr val="002060"/>
                </a:solidFill>
              </a:rPr>
              <a:t>за </a:t>
            </a:r>
            <a:r>
              <a:rPr lang="uk-UA" sz="3600" b="1" dirty="0" smtClean="0">
                <a:solidFill>
                  <a:srgbClr val="002060"/>
                </a:solidFill>
              </a:rPr>
              <a:t>учнями на </a:t>
            </a:r>
            <a:r>
              <a:rPr lang="uk-UA" sz="3600" b="1" dirty="0">
                <a:solidFill>
                  <a:srgbClr val="002060"/>
                </a:solidFill>
              </a:rPr>
              <a:t>перервах. </a:t>
            </a:r>
            <a:r>
              <a:rPr lang="uk-UA" sz="3600" b="1" dirty="0" smtClean="0">
                <a:solidFill>
                  <a:srgbClr val="002060"/>
                </a:solidFill>
              </a:rPr>
              <a:t> </a:t>
            </a:r>
            <a:endParaRPr lang="ru-RU" sz="3600" dirty="0"/>
          </a:p>
        </p:txBody>
      </p:sp>
    </p:spTree>
    <p:extLst>
      <p:ext uri="{BB962C8B-B14F-4D97-AF65-F5344CB8AC3E}">
        <p14:creationId xmlns="" xmlns:p14="http://schemas.microsoft.com/office/powerpoint/2010/main" val="284232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6624736"/>
          </a:xfrm>
          <a:solidFill>
            <a:schemeClr val="accent6">
              <a:lumMod val="20000"/>
              <a:lumOff val="80000"/>
            </a:schemeClr>
          </a:solidFill>
        </p:spPr>
        <p:txBody>
          <a:bodyPr/>
          <a:lstStyle/>
          <a:p>
            <a:pPr algn="ctr"/>
            <a:r>
              <a:rPr lang="uk-UA" sz="4000" b="1" dirty="0" smtClean="0">
                <a:solidFill>
                  <a:srgbClr val="002060"/>
                </a:solidFill>
                <a:latin typeface="Bahnschrift SemiBold" pitchFamily="34" charset="0"/>
              </a:rPr>
              <a:t>1.Розробка Кодексу безпечного освітнього середовища та контроль за його виконанням.</a:t>
            </a:r>
            <a:br>
              <a:rPr lang="uk-UA" sz="4000" b="1" dirty="0" smtClean="0">
                <a:solidFill>
                  <a:srgbClr val="002060"/>
                </a:solidFill>
                <a:latin typeface="Bahnschrift SemiBold" pitchFamily="34" charset="0"/>
              </a:rPr>
            </a:br>
            <a:r>
              <a:rPr lang="uk-UA" sz="4000" b="1" dirty="0" smtClean="0">
                <a:solidFill>
                  <a:srgbClr val="002060"/>
                </a:solidFill>
                <a:latin typeface="Bahnschrift SemiBold" pitchFamily="34" charset="0"/>
              </a:rPr>
              <a:t>2.Створення та організація роботи психолого-педагогічного консиліуму.</a:t>
            </a:r>
            <a:br>
              <a:rPr lang="uk-UA" sz="4000" b="1" dirty="0" smtClean="0">
                <a:solidFill>
                  <a:srgbClr val="002060"/>
                </a:solidFill>
                <a:latin typeface="Bahnschrift SemiBold" pitchFamily="34" charset="0"/>
              </a:rPr>
            </a:br>
            <a:r>
              <a:rPr lang="uk-UA" sz="4000" b="1" dirty="0" smtClean="0">
                <a:solidFill>
                  <a:srgbClr val="002060"/>
                </a:solidFill>
                <a:latin typeface="Bahnschrift SemiBold" pitchFamily="34" charset="0"/>
              </a:rPr>
              <a:t>3.Організація діяльності психологічної служби закладу з попередження насильства в освітньому середовищі на вторинному та третинному рівнях профілактики.</a:t>
            </a:r>
            <a:endParaRPr lang="ru-RU"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6624736"/>
          </a:xfrm>
          <a:solidFill>
            <a:schemeClr val="accent2">
              <a:lumMod val="40000"/>
              <a:lumOff val="60000"/>
            </a:schemeClr>
          </a:solidFill>
        </p:spPr>
        <p:txBody>
          <a:bodyPr/>
          <a:lstStyle/>
          <a:p>
            <a:pPr algn="ctr"/>
            <a:r>
              <a:rPr lang="uk-UA" b="1" dirty="0">
                <a:solidFill>
                  <a:srgbClr val="C00000"/>
                </a:solidFill>
              </a:rPr>
              <a:t>Вторинна </a:t>
            </a:r>
            <a:r>
              <a:rPr lang="uk-UA" b="1" dirty="0" smtClean="0">
                <a:solidFill>
                  <a:srgbClr val="C00000"/>
                </a:solidFill>
              </a:rPr>
              <a:t>профілактика </a:t>
            </a:r>
            <a:br>
              <a:rPr lang="uk-UA" b="1" dirty="0" smtClean="0">
                <a:solidFill>
                  <a:srgbClr val="C00000"/>
                </a:solidFill>
              </a:rPr>
            </a:br>
            <a:r>
              <a:rPr lang="uk-UA" b="1" dirty="0" smtClean="0">
                <a:solidFill>
                  <a:srgbClr val="C00000"/>
                </a:solidFill>
              </a:rPr>
              <a:t>(</a:t>
            </a:r>
            <a:r>
              <a:rPr lang="uk-UA" sz="4000" b="1" dirty="0" smtClean="0">
                <a:solidFill>
                  <a:srgbClr val="C00000"/>
                </a:solidFill>
              </a:rPr>
              <a:t>рівень групи)</a:t>
            </a:r>
            <a:r>
              <a:rPr lang="uk-UA" sz="4000" b="1" dirty="0" smtClean="0"/>
              <a:t> </a:t>
            </a:r>
            <a:br>
              <a:rPr lang="uk-UA" sz="4000" b="1" dirty="0" smtClean="0"/>
            </a:br>
            <a:r>
              <a:rPr lang="uk-UA" sz="3500" b="1" dirty="0" smtClean="0">
                <a:solidFill>
                  <a:srgbClr val="002060"/>
                </a:solidFill>
              </a:rPr>
              <a:t>групова робота,  метою якої є створення сприятливого мікроклімату в учнівських колективах, формування структури групи, розвиток конструктивних навичок спілкування під час виховних годин, “годин психолога”, тренінгових занять. </a:t>
            </a:r>
            <a:br>
              <a:rPr lang="uk-UA" sz="3500" b="1" dirty="0" smtClean="0">
                <a:solidFill>
                  <a:srgbClr val="002060"/>
                </a:solidFill>
              </a:rPr>
            </a:br>
            <a:r>
              <a:rPr lang="uk-UA" sz="3500" i="1" dirty="0" smtClean="0">
                <a:solidFill>
                  <a:srgbClr val="002060"/>
                </a:solidFill>
              </a:rPr>
              <a:t>Передбачає своєчасне виявлення учнів «групи ризику» за результатами діагностичних мінімумів та проведення з ними соціально-психологічної корекції</a:t>
            </a:r>
            <a:r>
              <a:rPr lang="uk-UA" sz="3600" i="1" dirty="0" smtClean="0">
                <a:solidFill>
                  <a:srgbClr val="002060"/>
                </a:solidFill>
              </a:rPr>
              <a:t>. </a:t>
            </a:r>
            <a:endParaRPr lang="ru-RU" sz="3600" i="1" dirty="0">
              <a:solidFill>
                <a:srgbClr val="002060"/>
              </a:solidFill>
            </a:endParaRPr>
          </a:p>
        </p:txBody>
      </p:sp>
    </p:spTree>
    <p:extLst>
      <p:ext uri="{BB962C8B-B14F-4D97-AF65-F5344CB8AC3E}">
        <p14:creationId xmlns="" xmlns:p14="http://schemas.microsoft.com/office/powerpoint/2010/main" val="303354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8" cy="6858000"/>
          </a:xfrm>
          <a:solidFill>
            <a:schemeClr val="accent4">
              <a:lumMod val="20000"/>
              <a:lumOff val="80000"/>
            </a:schemeClr>
          </a:solidFill>
        </p:spPr>
        <p:txBody>
          <a:bodyPr/>
          <a:lstStyle/>
          <a:p>
            <a:pPr algn="ctr"/>
            <a:r>
              <a:rPr lang="uk-UA" b="1" dirty="0">
                <a:solidFill>
                  <a:srgbClr val="C00000"/>
                </a:solidFill>
              </a:rPr>
              <a:t>Третинна </a:t>
            </a:r>
            <a:r>
              <a:rPr lang="uk-UA" b="1" dirty="0" smtClean="0">
                <a:solidFill>
                  <a:srgbClr val="C00000"/>
                </a:solidFill>
              </a:rPr>
              <a:t>профілактика </a:t>
            </a:r>
            <a:br>
              <a:rPr lang="uk-UA" b="1" dirty="0" smtClean="0">
                <a:solidFill>
                  <a:srgbClr val="C00000"/>
                </a:solidFill>
              </a:rPr>
            </a:br>
            <a:r>
              <a:rPr lang="uk-UA" b="1" dirty="0" smtClean="0">
                <a:solidFill>
                  <a:srgbClr val="C00000"/>
                </a:solidFill>
              </a:rPr>
              <a:t>(</a:t>
            </a:r>
            <a:r>
              <a:rPr lang="uk-UA" sz="4000" b="1" dirty="0" smtClean="0">
                <a:solidFill>
                  <a:srgbClr val="C00000"/>
                </a:solidFill>
              </a:rPr>
              <a:t>рівень особистості)  </a:t>
            </a:r>
            <a:br>
              <a:rPr lang="uk-UA" sz="4000" b="1" dirty="0" smtClean="0">
                <a:solidFill>
                  <a:srgbClr val="C00000"/>
                </a:solidFill>
              </a:rPr>
            </a:br>
            <a:r>
              <a:rPr lang="uk-UA" sz="3800" b="1" dirty="0" smtClean="0">
                <a:solidFill>
                  <a:srgbClr val="002060"/>
                </a:solidFill>
              </a:rPr>
              <a:t>проводиться за фактом одного з видів насильства і спрямована </a:t>
            </a:r>
            <a:r>
              <a:rPr lang="uk-UA" sz="3800" b="1" dirty="0">
                <a:solidFill>
                  <a:srgbClr val="002060"/>
                </a:solidFill>
              </a:rPr>
              <a:t>на інтегрування в соціальне середовище осіб, які </a:t>
            </a:r>
            <a:r>
              <a:rPr lang="uk-UA" sz="3800" b="1" dirty="0" smtClean="0">
                <a:solidFill>
                  <a:srgbClr val="002060"/>
                </a:solidFill>
              </a:rPr>
              <a:t>вчинили насильство та потерпіли </a:t>
            </a:r>
            <a:r>
              <a:rPr lang="uk-UA" sz="3800" b="1" dirty="0">
                <a:solidFill>
                  <a:srgbClr val="002060"/>
                </a:solidFill>
              </a:rPr>
              <a:t>від насильства. </a:t>
            </a:r>
            <a:r>
              <a:rPr lang="uk-UA" sz="3800" b="1" dirty="0" smtClean="0">
                <a:solidFill>
                  <a:srgbClr val="002060"/>
                </a:solidFill>
              </a:rPr>
              <a:t/>
            </a:r>
            <a:br>
              <a:rPr lang="uk-UA" sz="3800" b="1" dirty="0" smtClean="0">
                <a:solidFill>
                  <a:srgbClr val="002060"/>
                </a:solidFill>
              </a:rPr>
            </a:br>
            <a:r>
              <a:rPr lang="uk-UA" sz="3800" i="1" dirty="0" smtClean="0">
                <a:solidFill>
                  <a:srgbClr val="002060"/>
                </a:solidFill>
              </a:rPr>
              <a:t>Передбачає </a:t>
            </a:r>
            <a:r>
              <a:rPr lang="uk-UA" sz="3800" i="1" dirty="0">
                <a:solidFill>
                  <a:srgbClr val="002060"/>
                </a:solidFill>
              </a:rPr>
              <a:t>виявлення причин та особливостей </a:t>
            </a:r>
            <a:r>
              <a:rPr lang="uk-UA" sz="3800" i="1" dirty="0" smtClean="0">
                <a:solidFill>
                  <a:srgbClr val="002060"/>
                </a:solidFill>
              </a:rPr>
              <a:t>поведінки, </a:t>
            </a:r>
            <a:r>
              <a:rPr lang="uk-UA" sz="3800" i="1" dirty="0">
                <a:solidFill>
                  <a:srgbClr val="002060"/>
                </a:solidFill>
              </a:rPr>
              <a:t>які призвели до виникнення </a:t>
            </a:r>
            <a:r>
              <a:rPr lang="uk-UA" sz="3800" i="1" dirty="0" smtClean="0">
                <a:solidFill>
                  <a:srgbClr val="002060"/>
                </a:solidFill>
              </a:rPr>
              <a:t>проблеми та її корекцію.</a:t>
            </a:r>
            <a:endParaRPr lang="ru-RU" sz="3800" i="1" dirty="0">
              <a:solidFill>
                <a:srgbClr val="002060"/>
              </a:solidFill>
            </a:endParaRPr>
          </a:p>
        </p:txBody>
      </p:sp>
    </p:spTree>
    <p:extLst>
      <p:ext uri="{BB962C8B-B14F-4D97-AF65-F5344CB8AC3E}">
        <p14:creationId xmlns="" xmlns:p14="http://schemas.microsoft.com/office/powerpoint/2010/main" val="3558894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accent2">
              <a:lumMod val="20000"/>
              <a:lumOff val="80000"/>
            </a:schemeClr>
          </a:solidFill>
        </p:spPr>
        <p:txBody>
          <a:bodyPr/>
          <a:lstStyle/>
          <a:p>
            <a:pPr algn="ctr"/>
            <a:r>
              <a:rPr lang="uk-UA" sz="3400" dirty="0" smtClean="0">
                <a:solidFill>
                  <a:srgbClr val="002060"/>
                </a:solidFill>
              </a:rPr>
              <a:t>Заступник директора з виховної роботи, майстри та класні керівники  забезпечують </a:t>
            </a:r>
            <a:r>
              <a:rPr lang="uk-UA" sz="3400" b="1" dirty="0" smtClean="0">
                <a:solidFill>
                  <a:srgbClr val="002060"/>
                </a:solidFill>
              </a:rPr>
              <a:t>первинний та вторинний рівень </a:t>
            </a:r>
            <a:r>
              <a:rPr lang="uk-UA" sz="3400" dirty="0" smtClean="0">
                <a:solidFill>
                  <a:srgbClr val="002060"/>
                </a:solidFill>
              </a:rPr>
              <a:t>профілактичної роботи.</a:t>
            </a:r>
            <a:br>
              <a:rPr lang="uk-UA" sz="3400" dirty="0" smtClean="0">
                <a:solidFill>
                  <a:srgbClr val="002060"/>
                </a:solidFill>
              </a:rPr>
            </a:br>
            <a:r>
              <a:rPr lang="uk-UA" sz="3400" dirty="0" smtClean="0">
                <a:solidFill>
                  <a:srgbClr val="002060"/>
                </a:solidFill>
              </a:rPr>
              <a:t>Фахівці </a:t>
            </a:r>
            <a:r>
              <a:rPr lang="uk-UA" sz="3400" dirty="0">
                <a:solidFill>
                  <a:srgbClr val="002060"/>
                </a:solidFill>
              </a:rPr>
              <a:t>психологічної служби </a:t>
            </a:r>
            <a:r>
              <a:rPr lang="uk-UA" sz="3400" dirty="0" smtClean="0">
                <a:solidFill>
                  <a:srgbClr val="002060"/>
                </a:solidFill>
              </a:rPr>
              <a:t> забезпечують системну </a:t>
            </a:r>
            <a:r>
              <a:rPr lang="uk-UA" sz="3400" dirty="0">
                <a:solidFill>
                  <a:srgbClr val="002060"/>
                </a:solidFill>
              </a:rPr>
              <a:t>роботу з </a:t>
            </a:r>
            <a:r>
              <a:rPr lang="uk-UA" sz="3400" b="1" dirty="0">
                <a:solidFill>
                  <a:srgbClr val="002060"/>
                </a:solidFill>
              </a:rPr>
              <a:t>вторинного та третинного </a:t>
            </a:r>
            <a:r>
              <a:rPr lang="uk-UA" sz="3400" dirty="0">
                <a:solidFill>
                  <a:srgbClr val="002060"/>
                </a:solidFill>
              </a:rPr>
              <a:t>видів профілактики з </a:t>
            </a:r>
            <a:r>
              <a:rPr lang="uk-UA" sz="3400" dirty="0" smtClean="0">
                <a:solidFill>
                  <a:srgbClr val="002060"/>
                </a:solidFill>
              </a:rPr>
              <a:t>учнями, </a:t>
            </a:r>
            <a:r>
              <a:rPr lang="uk-UA" sz="3400" dirty="0">
                <a:solidFill>
                  <a:srgbClr val="002060"/>
                </a:solidFill>
              </a:rPr>
              <a:t>що мають схильність до </a:t>
            </a:r>
            <a:r>
              <a:rPr lang="uk-UA" sz="3400" dirty="0" smtClean="0">
                <a:solidFill>
                  <a:srgbClr val="002060"/>
                </a:solidFill>
              </a:rPr>
              <a:t>агресивної поведінки чи зазнали насильства. </a:t>
            </a:r>
            <a:br>
              <a:rPr lang="uk-UA" sz="3400" dirty="0" smtClean="0">
                <a:solidFill>
                  <a:srgbClr val="002060"/>
                </a:solidFill>
              </a:rPr>
            </a:br>
            <a:r>
              <a:rPr lang="uk-UA" sz="3400" dirty="0" smtClean="0">
                <a:solidFill>
                  <a:srgbClr val="002060"/>
                </a:solidFill>
              </a:rPr>
              <a:t>За </a:t>
            </a:r>
            <a:r>
              <a:rPr lang="uk-UA" sz="3400" dirty="0">
                <a:solidFill>
                  <a:srgbClr val="002060"/>
                </a:solidFill>
              </a:rPr>
              <a:t>необхідності </a:t>
            </a:r>
            <a:r>
              <a:rPr lang="uk-UA" sz="3400" dirty="0" smtClean="0">
                <a:solidFill>
                  <a:srgbClr val="002060"/>
                </a:solidFill>
              </a:rPr>
              <a:t>треба залучати </a:t>
            </a:r>
            <a:r>
              <a:rPr lang="uk-UA" sz="3400" dirty="0">
                <a:solidFill>
                  <a:srgbClr val="002060"/>
                </a:solidFill>
              </a:rPr>
              <a:t>до цієї роботи фахівців Служби у справах дітей та правоохоронних органів.</a:t>
            </a:r>
            <a:endParaRPr lang="ru-RU" sz="3400" dirty="0">
              <a:solidFill>
                <a:srgbClr val="002060"/>
              </a:solidFill>
            </a:endParaRPr>
          </a:p>
        </p:txBody>
      </p:sp>
    </p:spTree>
    <p:extLst>
      <p:ext uri="{BB962C8B-B14F-4D97-AF65-F5344CB8AC3E}">
        <p14:creationId xmlns="" xmlns:p14="http://schemas.microsoft.com/office/powerpoint/2010/main" val="351559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640960" cy="6322714"/>
          </a:xfrm>
          <a:solidFill>
            <a:schemeClr val="accent2">
              <a:lumMod val="60000"/>
              <a:lumOff val="40000"/>
            </a:schemeClr>
          </a:solidFill>
        </p:spPr>
        <p:txBody>
          <a:bodyPr/>
          <a:lstStyle/>
          <a:p>
            <a:pPr algn="ctr"/>
            <a:r>
              <a:rPr lang="uk-UA" sz="6000" b="1" dirty="0" smtClean="0">
                <a:solidFill>
                  <a:srgbClr val="002060"/>
                </a:solidFill>
              </a:rPr>
              <a:t>Основні напрями профілактичної роботи</a:t>
            </a:r>
            <a:endParaRPr lang="ru-RU" sz="6000" b="1" dirty="0">
              <a:solidFill>
                <a:srgbClr val="002060"/>
              </a:solidFill>
            </a:endParaRPr>
          </a:p>
        </p:txBody>
      </p:sp>
    </p:spTree>
    <p:extLst>
      <p:ext uri="{BB962C8B-B14F-4D97-AF65-F5344CB8AC3E}">
        <p14:creationId xmlns="" xmlns:p14="http://schemas.microsoft.com/office/powerpoint/2010/main" val="1631285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864096"/>
          </a:xfrm>
          <a:solidFill>
            <a:schemeClr val="bg2">
              <a:lumMod val="20000"/>
              <a:lumOff val="80000"/>
            </a:schemeClr>
          </a:solidFill>
        </p:spPr>
        <p:txBody>
          <a:bodyPr/>
          <a:lstStyle/>
          <a:p>
            <a:pPr algn="ctr"/>
            <a:r>
              <a:rPr lang="uk-UA" b="1" dirty="0" smtClean="0">
                <a:solidFill>
                  <a:srgbClr val="002060"/>
                </a:solidFill>
              </a:rPr>
              <a:t>Прояви насильства</a:t>
            </a:r>
            <a:endParaRPr lang="ru-RU" b="1" dirty="0">
              <a:solidFill>
                <a:srgbClr val="002060"/>
              </a:solidFill>
            </a:endParaRPr>
          </a:p>
        </p:txBody>
      </p:sp>
      <p:sp>
        <p:nvSpPr>
          <p:cNvPr id="3" name="Содержимое 2"/>
          <p:cNvSpPr>
            <a:spLocks noGrp="1"/>
          </p:cNvSpPr>
          <p:nvPr>
            <p:ph idx="1"/>
          </p:nvPr>
        </p:nvSpPr>
        <p:spPr>
          <a:xfrm>
            <a:off x="107504" y="1052736"/>
            <a:ext cx="8856984" cy="5616624"/>
          </a:xfrm>
          <a:solidFill>
            <a:schemeClr val="accent5">
              <a:lumMod val="20000"/>
              <a:lumOff val="80000"/>
            </a:schemeClr>
          </a:solidFill>
        </p:spPr>
        <p:txBody>
          <a:bodyPr>
            <a:normAutofit/>
          </a:bodyPr>
          <a:lstStyle/>
          <a:p>
            <a:r>
              <a:rPr lang="uk-UA" sz="3000" dirty="0" smtClean="0">
                <a:solidFill>
                  <a:srgbClr val="C00000"/>
                </a:solidFill>
                <a:latin typeface="Bahnschrift SemiBold SemiConden" pitchFamily="34" charset="0"/>
              </a:rPr>
              <a:t>Фізичні насильницькі дії </a:t>
            </a:r>
            <a:r>
              <a:rPr lang="uk-UA" sz="3000" dirty="0" smtClean="0">
                <a:latin typeface="Bahnschrift SemiBold SemiConden" pitchFamily="34" charset="0"/>
              </a:rPr>
              <a:t>– штовхання, побиття, жбурляння різними предметами, спроба вбивства.</a:t>
            </a:r>
          </a:p>
          <a:p>
            <a:r>
              <a:rPr lang="uk-UA" sz="3000" dirty="0" smtClean="0">
                <a:solidFill>
                  <a:srgbClr val="C00000"/>
                </a:solidFill>
                <a:latin typeface="Bahnschrift SemiBold SemiConden" pitchFamily="34" charset="0"/>
              </a:rPr>
              <a:t>Психологічні насильницькі дії </a:t>
            </a:r>
            <a:r>
              <a:rPr lang="uk-UA" sz="3000" dirty="0" smtClean="0">
                <a:latin typeface="Bahnschrift SemiBold SemiConden" pitchFamily="34" charset="0"/>
              </a:rPr>
              <a:t>– стеження, погрози, залякування, шантаж, приниження, ігнорування.</a:t>
            </a:r>
          </a:p>
          <a:p>
            <a:r>
              <a:rPr lang="uk-UA" sz="3000" dirty="0" smtClean="0">
                <a:solidFill>
                  <a:srgbClr val="C00000"/>
                </a:solidFill>
                <a:latin typeface="Bahnschrift SemiBold SemiConden" pitchFamily="34" charset="0"/>
              </a:rPr>
              <a:t>Економічні насильницькі дії </a:t>
            </a:r>
            <a:r>
              <a:rPr lang="uk-UA" sz="3000" dirty="0" smtClean="0">
                <a:latin typeface="Bahnschrift SemiBold SemiConden" pitchFamily="34" charset="0"/>
              </a:rPr>
              <a:t>– фінансовий контроль, обмеження, заборона працювати і вчитися, позбавлення грошей та їжі, свідоме руйнування та пошкодження майна. </a:t>
            </a:r>
          </a:p>
          <a:p>
            <a:r>
              <a:rPr lang="uk-UA" sz="3000" dirty="0" smtClean="0">
                <a:solidFill>
                  <a:srgbClr val="C00000"/>
                </a:solidFill>
                <a:latin typeface="Bahnschrift SemiBold SemiConden" pitchFamily="34" charset="0"/>
              </a:rPr>
              <a:t>Сексуальні насильницькі дії </a:t>
            </a:r>
            <a:r>
              <a:rPr lang="uk-UA" sz="3000" dirty="0" smtClean="0">
                <a:latin typeface="Bahnschrift SemiBold SemiConden" pitchFamily="34" charset="0"/>
              </a:rPr>
              <a:t>– сексуальні домагання, образливі жести, згвалтування, залучення до порнобізнесу.</a:t>
            </a:r>
            <a:endParaRPr lang="ru-RU" sz="3000" dirty="0">
              <a:latin typeface="Bahnschrift SemiBold SemiConden"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84976" cy="6624736"/>
          </a:xfrm>
          <a:solidFill>
            <a:schemeClr val="accent2">
              <a:lumMod val="60000"/>
              <a:lumOff val="40000"/>
            </a:schemeClr>
          </a:solidFill>
        </p:spPr>
        <p:txBody>
          <a:bodyPr/>
          <a:lstStyle/>
          <a:p>
            <a:pPr algn="ctr"/>
            <a:r>
              <a:rPr lang="uk-UA" sz="3600" b="1" dirty="0">
                <a:solidFill>
                  <a:srgbClr val="002060"/>
                </a:solidFill>
              </a:rPr>
              <a:t>Просвітницька робота </a:t>
            </a:r>
            <a:r>
              <a:rPr lang="uk-UA" sz="3600" b="1" dirty="0" smtClean="0">
                <a:solidFill>
                  <a:srgbClr val="002060"/>
                </a:solidFill>
              </a:rPr>
              <a:t>в учнівському середовищі </a:t>
            </a:r>
            <a:r>
              <a:rPr lang="ru-RU" sz="4000" dirty="0">
                <a:solidFill>
                  <a:srgbClr val="002060"/>
                </a:solidFill>
              </a:rPr>
              <a:t/>
            </a:r>
            <a:br>
              <a:rPr lang="ru-RU" sz="4000" dirty="0">
                <a:solidFill>
                  <a:srgbClr val="002060"/>
                </a:solidFill>
              </a:rPr>
            </a:br>
            <a:r>
              <a:rPr lang="uk-UA" sz="3200" dirty="0" smtClean="0">
                <a:solidFill>
                  <a:srgbClr val="002060"/>
                </a:solidFill>
                <a:latin typeface="Bahnschrift SemiLight SemiConde" pitchFamily="34" charset="0"/>
              </a:rPr>
              <a:t>Основні </a:t>
            </a:r>
            <a:r>
              <a:rPr lang="uk-UA" sz="3200" dirty="0">
                <a:solidFill>
                  <a:srgbClr val="002060"/>
                </a:solidFill>
                <a:latin typeface="Bahnschrift SemiLight SemiConde" pitchFamily="34" charset="0"/>
              </a:rPr>
              <a:t>форми просвітницької роботи щодо попередження насильства:</a:t>
            </a:r>
            <a:r>
              <a:rPr lang="ru-RU" sz="3200" dirty="0">
                <a:solidFill>
                  <a:srgbClr val="002060"/>
                </a:solidFill>
                <a:latin typeface="Bahnschrift SemiLight SemiConde" pitchFamily="34" charset="0"/>
              </a:rPr>
              <a:t/>
            </a:r>
            <a:br>
              <a:rPr lang="ru-RU" sz="3200" dirty="0">
                <a:solidFill>
                  <a:srgbClr val="002060"/>
                </a:solidFill>
                <a:latin typeface="Bahnschrift SemiLight SemiConde" pitchFamily="34" charset="0"/>
              </a:rPr>
            </a:br>
            <a:r>
              <a:rPr lang="uk-UA" sz="3200" dirty="0">
                <a:solidFill>
                  <a:srgbClr val="002060"/>
                </a:solidFill>
                <a:latin typeface="Bahnschrift SemiLight SemiConde" pitchFamily="34" charset="0"/>
              </a:rPr>
              <a:t>— лекційна робота;</a:t>
            </a:r>
            <a:r>
              <a:rPr lang="ru-RU" sz="3200" dirty="0">
                <a:solidFill>
                  <a:srgbClr val="002060"/>
                </a:solidFill>
                <a:latin typeface="Bahnschrift SemiLight SemiConde" pitchFamily="34" charset="0"/>
              </a:rPr>
              <a:t/>
            </a:r>
            <a:br>
              <a:rPr lang="ru-RU" sz="3200" dirty="0">
                <a:solidFill>
                  <a:srgbClr val="002060"/>
                </a:solidFill>
                <a:latin typeface="Bahnschrift SemiLight SemiConde" pitchFamily="34" charset="0"/>
              </a:rPr>
            </a:br>
            <a:r>
              <a:rPr lang="uk-UA" sz="3200" dirty="0">
                <a:solidFill>
                  <a:srgbClr val="002060"/>
                </a:solidFill>
                <a:latin typeface="Bahnschrift SemiLight SemiConde" pitchFamily="34" charset="0"/>
              </a:rPr>
              <a:t>— організація конкурсів, фестивалів, акцій;</a:t>
            </a:r>
            <a:r>
              <a:rPr lang="ru-RU" sz="3200" dirty="0">
                <a:solidFill>
                  <a:srgbClr val="002060"/>
                </a:solidFill>
                <a:latin typeface="Bahnschrift SemiLight SemiConde" pitchFamily="34" charset="0"/>
              </a:rPr>
              <a:t/>
            </a:r>
            <a:br>
              <a:rPr lang="ru-RU" sz="3200" dirty="0">
                <a:solidFill>
                  <a:srgbClr val="002060"/>
                </a:solidFill>
                <a:latin typeface="Bahnschrift SemiLight SemiConde" pitchFamily="34" charset="0"/>
              </a:rPr>
            </a:br>
            <a:r>
              <a:rPr lang="uk-UA" sz="3200" dirty="0">
                <a:solidFill>
                  <a:srgbClr val="002060"/>
                </a:solidFill>
                <a:latin typeface="Bahnschrift SemiLight SemiConde" pitchFamily="34" charset="0"/>
              </a:rPr>
              <a:t>— організація клубів з правових </a:t>
            </a:r>
            <a:r>
              <a:rPr lang="uk-UA" sz="3200" dirty="0" smtClean="0">
                <a:solidFill>
                  <a:srgbClr val="002060"/>
                </a:solidFill>
                <a:latin typeface="Bahnschrift SemiLight SemiConde" pitchFamily="34" charset="0"/>
              </a:rPr>
              <a:t>знань, школи конфліктології;</a:t>
            </a:r>
            <a:r>
              <a:rPr lang="ru-RU" sz="3200" dirty="0">
                <a:solidFill>
                  <a:srgbClr val="002060"/>
                </a:solidFill>
                <a:latin typeface="Bahnschrift SemiLight SemiConde" pitchFamily="34" charset="0"/>
              </a:rPr>
              <a:t/>
            </a:r>
            <a:br>
              <a:rPr lang="ru-RU" sz="3200" dirty="0">
                <a:solidFill>
                  <a:srgbClr val="002060"/>
                </a:solidFill>
                <a:latin typeface="Bahnschrift SemiLight SemiConde" pitchFamily="34" charset="0"/>
              </a:rPr>
            </a:br>
            <a:r>
              <a:rPr lang="uk-UA" sz="3200" dirty="0">
                <a:solidFill>
                  <a:srgbClr val="002060"/>
                </a:solidFill>
                <a:latin typeface="Bahnschrift SemiLight SemiConde" pitchFamily="34" charset="0"/>
              </a:rPr>
              <a:t>— лекторії (кіно, відео) правових знань;</a:t>
            </a:r>
            <a:r>
              <a:rPr lang="ru-RU" sz="3200" dirty="0">
                <a:solidFill>
                  <a:srgbClr val="002060"/>
                </a:solidFill>
                <a:latin typeface="Bahnschrift SemiLight SemiConde" pitchFamily="34" charset="0"/>
              </a:rPr>
              <a:t/>
            </a:r>
            <a:br>
              <a:rPr lang="ru-RU" sz="3200" dirty="0">
                <a:solidFill>
                  <a:srgbClr val="002060"/>
                </a:solidFill>
                <a:latin typeface="Bahnschrift SemiLight SemiConde" pitchFamily="34" charset="0"/>
              </a:rPr>
            </a:br>
            <a:r>
              <a:rPr lang="uk-UA" sz="3200" dirty="0">
                <a:solidFill>
                  <a:srgbClr val="002060"/>
                </a:solidFill>
                <a:latin typeface="Bahnschrift SemiLight SemiConde" pitchFamily="34" charset="0"/>
              </a:rPr>
              <a:t>— організація на базі </a:t>
            </a:r>
            <a:r>
              <a:rPr lang="uk-UA" sz="3200" dirty="0" smtClean="0">
                <a:solidFill>
                  <a:srgbClr val="002060"/>
                </a:solidFill>
                <a:latin typeface="Bahnschrift SemiLight SemiConde" pitchFamily="34" charset="0"/>
              </a:rPr>
              <a:t>закладу консультативного пункту, </a:t>
            </a:r>
            <a:r>
              <a:rPr lang="uk-UA" sz="3200" dirty="0">
                <a:solidFill>
                  <a:srgbClr val="002060"/>
                </a:solidFill>
                <a:latin typeface="Bahnschrift SemiLight SemiConde" pitchFamily="34" charset="0"/>
              </a:rPr>
              <a:t>де можна отримати консультацію психолога, соціального педагога та </a:t>
            </a:r>
            <a:r>
              <a:rPr lang="uk-UA" sz="3200" dirty="0" smtClean="0">
                <a:solidFill>
                  <a:srgbClr val="002060"/>
                </a:solidFill>
                <a:latin typeface="Bahnschrift SemiLight SemiConde" pitchFamily="34" charset="0"/>
              </a:rPr>
              <a:t>юриста.</a:t>
            </a:r>
            <a:endParaRPr lang="ru-RU" sz="3200" dirty="0">
              <a:solidFill>
                <a:srgbClr val="002060"/>
              </a:solidFill>
              <a:latin typeface="Bahnschrift SemiLight SemiConde" pitchFamily="34" charset="0"/>
            </a:endParaRPr>
          </a:p>
        </p:txBody>
      </p:sp>
    </p:spTree>
    <p:extLst>
      <p:ext uri="{BB962C8B-B14F-4D97-AF65-F5344CB8AC3E}">
        <p14:creationId xmlns="" xmlns:p14="http://schemas.microsoft.com/office/powerpoint/2010/main" val="1980899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624736"/>
          </a:xfrm>
          <a:solidFill>
            <a:schemeClr val="accent2">
              <a:lumMod val="40000"/>
              <a:lumOff val="60000"/>
            </a:schemeClr>
          </a:solidFill>
        </p:spPr>
        <p:txBody>
          <a:bodyPr/>
          <a:lstStyle/>
          <a:p>
            <a:pPr algn="ctr"/>
            <a:r>
              <a:rPr lang="uk-UA" sz="2800" b="1" dirty="0" smtClean="0">
                <a:solidFill>
                  <a:srgbClr val="002060"/>
                </a:solidFill>
              </a:rPr>
              <a:t/>
            </a:r>
            <a:br>
              <a:rPr lang="uk-UA" sz="2800" b="1" dirty="0" smtClean="0">
                <a:solidFill>
                  <a:srgbClr val="002060"/>
                </a:solidFill>
              </a:rPr>
            </a:br>
            <a:r>
              <a:rPr lang="uk-UA" sz="3200" b="1" dirty="0" smtClean="0">
                <a:solidFill>
                  <a:srgbClr val="002060"/>
                </a:solidFill>
                <a:latin typeface="Bahnschrift SemiBold SemiConden" pitchFamily="34" charset="0"/>
              </a:rPr>
              <a:t>Напрями </a:t>
            </a:r>
            <a:r>
              <a:rPr lang="uk-UA" sz="3200" b="1" dirty="0">
                <a:solidFill>
                  <a:srgbClr val="002060"/>
                </a:solidFill>
                <a:latin typeface="Bahnschrift SemiBold SemiConden" pitchFamily="34" charset="0"/>
              </a:rPr>
              <a:t>діяльності з </a:t>
            </a:r>
            <a:r>
              <a:rPr lang="uk-UA" sz="3200" b="1" dirty="0" smtClean="0">
                <a:solidFill>
                  <a:srgbClr val="002060"/>
                </a:solidFill>
                <a:latin typeface="Bahnschrift SemiBold SemiConden" pitchFamily="34" charset="0"/>
              </a:rPr>
              <a:t> учнями,  що схильні до агресивної поведінки </a:t>
            </a:r>
            <a:r>
              <a:rPr lang="uk-UA" sz="2800" b="1" dirty="0" smtClean="0">
                <a:solidFill>
                  <a:srgbClr val="002060"/>
                </a:solidFill>
                <a:latin typeface="Bahnschrift SemiBold SemiConden" pitchFamily="34" charset="0"/>
              </a:rPr>
              <a:t/>
            </a:r>
            <a:br>
              <a:rPr lang="uk-UA" sz="2800" b="1" dirty="0" smtClean="0">
                <a:solidFill>
                  <a:srgbClr val="002060"/>
                </a:solidFill>
                <a:latin typeface="Bahnschrift SemiBold SemiConden" pitchFamily="34" charset="0"/>
              </a:rPr>
            </a:br>
            <a:r>
              <a:rPr lang="uk-UA" sz="2800" dirty="0" smtClean="0">
                <a:solidFill>
                  <a:schemeClr val="tx1"/>
                </a:solidFill>
                <a:latin typeface="Bahnschrift SemiBold SemiConden" pitchFamily="34" charset="0"/>
              </a:rPr>
              <a:t>Психолого-педагогічну </a:t>
            </a:r>
            <a:r>
              <a:rPr lang="uk-UA" sz="2800" dirty="0">
                <a:solidFill>
                  <a:schemeClr val="tx1"/>
                </a:solidFill>
                <a:latin typeface="Bahnschrift SemiBold SemiConden" pitchFamily="34" charset="0"/>
              </a:rPr>
              <a:t>діяльність треба спрямовувати на:</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 корекцію взаємовідносин з оточуючими;</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 подолання егоцентризму (характерної риси агресорів);</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 розвиток стійкого </a:t>
            </a:r>
            <a:r>
              <a:rPr lang="uk-UA" sz="2800" dirty="0" smtClean="0">
                <a:solidFill>
                  <a:schemeClr val="tx1"/>
                </a:solidFill>
                <a:latin typeface="Bahnschrift SemiBold SemiConden" pitchFamily="34" charset="0"/>
              </a:rPr>
              <a:t> інтересу </a:t>
            </a:r>
            <a:r>
              <a:rPr lang="uk-UA" sz="2800" dirty="0">
                <a:solidFill>
                  <a:schemeClr val="tx1"/>
                </a:solidFill>
                <a:latin typeface="Bahnschrift SemiBold SemiConden" pitchFamily="34" charset="0"/>
              </a:rPr>
              <a:t>до якого-небудь виду діяльності;</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 виховання вольових рис характеру (уміння доводити справу до кінця, досягати поставленої мети, уміння стримувати себе, зокрема в конфліктній ситуації);</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 тренування уваги, спокою, терпіння (рекомендовано в таких випадках: конструювання, моделювання, випалювання, різьба по дереву, </a:t>
            </a:r>
            <a:r>
              <a:rPr lang="uk-UA" sz="2800" dirty="0" smtClean="0">
                <a:solidFill>
                  <a:schemeClr val="tx1"/>
                </a:solidFill>
                <a:latin typeface="Bahnschrift SemiBold SemiConden" pitchFamily="34" charset="0"/>
              </a:rPr>
              <a:t> вишивання); </a:t>
            </a:r>
            <a:br>
              <a:rPr lang="uk-UA" sz="2800" dirty="0" smtClean="0">
                <a:solidFill>
                  <a:schemeClr val="tx1"/>
                </a:solidFill>
                <a:latin typeface="Bahnschrift SemiBold SemiConden" pitchFamily="34" charset="0"/>
              </a:rPr>
            </a:br>
            <a:r>
              <a:rPr lang="uk-UA" sz="2800" dirty="0">
                <a:solidFill>
                  <a:schemeClr val="tx1"/>
                </a:solidFill>
                <a:latin typeface="Bahnschrift SemiBold SemiConden" pitchFamily="34" charset="0"/>
              </a:rPr>
              <a:t>— </a:t>
            </a:r>
            <a:r>
              <a:rPr lang="uk-UA" sz="2800" dirty="0" smtClean="0">
                <a:solidFill>
                  <a:schemeClr val="tx1"/>
                </a:solidFill>
                <a:latin typeface="Bahnschrift SemiBold SemiConden" pitchFamily="34" charset="0"/>
              </a:rPr>
              <a:t>розвиток навичок безконфліктного спілкування.</a:t>
            </a:r>
            <a:r>
              <a:rPr lang="uk-UA" sz="2800" dirty="0">
                <a:solidFill>
                  <a:schemeClr val="tx1"/>
                </a:solidFill>
                <a:latin typeface="Bahnschrift SemiBold SemiConden" pitchFamily="34" charset="0"/>
              </a:rPr>
              <a:t> </a:t>
            </a:r>
            <a:r>
              <a:rPr lang="ru-RU" sz="2800" dirty="0">
                <a:solidFill>
                  <a:schemeClr val="tx1"/>
                </a:solidFill>
                <a:latin typeface="Bahnschrift SemiBold SemiConden" pitchFamily="34" charset="0"/>
              </a:rPr>
              <a:t/>
            </a:r>
            <a:br>
              <a:rPr lang="ru-RU" sz="2800" dirty="0">
                <a:solidFill>
                  <a:schemeClr val="tx1"/>
                </a:solidFill>
                <a:latin typeface="Bahnschrift SemiBold SemiConden" pitchFamily="34" charset="0"/>
              </a:rPr>
            </a:br>
            <a:r>
              <a:rPr lang="uk-UA" sz="2800" dirty="0">
                <a:solidFill>
                  <a:schemeClr val="tx1"/>
                </a:solidFill>
                <a:latin typeface="Bahnschrift SemiBold SemiConden" pitchFamily="34" charset="0"/>
              </a:rPr>
              <a:t>Не слід </a:t>
            </a:r>
            <a:r>
              <a:rPr lang="uk-UA" sz="2800" dirty="0" smtClean="0">
                <a:solidFill>
                  <a:schemeClr val="tx1"/>
                </a:solidFill>
                <a:latin typeface="Bahnschrift SemiBold SemiConden" pitchFamily="34" charset="0"/>
              </a:rPr>
              <a:t>учням із </a:t>
            </a:r>
            <a:r>
              <a:rPr lang="uk-UA" sz="2800" dirty="0">
                <a:solidFill>
                  <a:schemeClr val="tx1"/>
                </a:solidFill>
                <a:latin typeface="Bahnschrift SemiBold SemiConden" pitchFamily="34" charset="0"/>
              </a:rPr>
              <a:t>вираженою агресивністю доручати керівництво однолітками </a:t>
            </a:r>
            <a:r>
              <a:rPr lang="uk-UA" sz="2800" dirty="0" smtClean="0">
                <a:solidFill>
                  <a:schemeClr val="tx1"/>
                </a:solidFill>
                <a:latin typeface="Bahnschrift SemiBold SemiConden" pitchFamily="34" charset="0"/>
              </a:rPr>
              <a:t> — </a:t>
            </a:r>
            <a:r>
              <a:rPr lang="uk-UA" sz="2800" dirty="0">
                <a:solidFill>
                  <a:schemeClr val="tx1"/>
                </a:solidFill>
                <a:latin typeface="Bahnschrift SemiBold SemiConden" pitchFamily="34" charset="0"/>
              </a:rPr>
              <a:t>це може спровокувати прояви жорстокості.</a:t>
            </a:r>
            <a:r>
              <a:rPr lang="ru-RU" sz="2800" dirty="0">
                <a:solidFill>
                  <a:schemeClr val="tx1"/>
                </a:solidFill>
              </a:rPr>
              <a:t/>
            </a:r>
            <a:br>
              <a:rPr lang="ru-RU" sz="2800" dirty="0">
                <a:solidFill>
                  <a:schemeClr val="tx1"/>
                </a:solidFill>
              </a:rPr>
            </a:br>
            <a:endParaRPr lang="ru-RU" sz="2800" dirty="0">
              <a:solidFill>
                <a:schemeClr val="tx1"/>
              </a:solidFill>
            </a:endParaRPr>
          </a:p>
        </p:txBody>
      </p:sp>
    </p:spTree>
    <p:extLst>
      <p:ext uri="{BB962C8B-B14F-4D97-AF65-F5344CB8AC3E}">
        <p14:creationId xmlns="" xmlns:p14="http://schemas.microsoft.com/office/powerpoint/2010/main" val="1995262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6624736"/>
          </a:xfrm>
          <a:solidFill>
            <a:schemeClr val="accent6">
              <a:lumMod val="20000"/>
              <a:lumOff val="80000"/>
            </a:schemeClr>
          </a:solidFill>
        </p:spPr>
        <p:txBody>
          <a:bodyPr/>
          <a:lstStyle/>
          <a:p>
            <a:pPr algn="ctr" fontAlgn="base"/>
            <a:r>
              <a:rPr lang="uk-UA" sz="3600" b="1" dirty="0" smtClean="0">
                <a:solidFill>
                  <a:srgbClr val="002060"/>
                </a:solidFill>
                <a:latin typeface="Bahnschrift SemiBold SemiConden" pitchFamily="34" charset="0"/>
              </a:rPr>
              <a:t>Напрями роботи з  учнями,  що зазнали насильства</a:t>
            </a:r>
            <a:r>
              <a:rPr lang="uk-UA" sz="4800" b="1" dirty="0" smtClean="0">
                <a:solidFill>
                  <a:srgbClr val="002060"/>
                </a:solidFill>
                <a:latin typeface="Bahnschrift SemiBold SemiConden" pitchFamily="34" charset="0"/>
              </a:rPr>
              <a:t/>
            </a:r>
            <a:br>
              <a:rPr lang="uk-UA" sz="4800" b="1" dirty="0" smtClean="0">
                <a:solidFill>
                  <a:srgbClr val="002060"/>
                </a:solidFill>
                <a:latin typeface="Bahnschrift SemiBold SemiConden" pitchFamily="34" charset="0"/>
              </a:rPr>
            </a:br>
            <a:r>
              <a:rPr lang="uk-UA" sz="2800" b="1" dirty="0" smtClean="0">
                <a:solidFill>
                  <a:schemeClr val="tx1"/>
                </a:solidFill>
              </a:rPr>
              <a:t>1. Втручання та вилучення дитини із ситуації насильства. </a:t>
            </a:r>
            <a:br>
              <a:rPr lang="uk-UA" sz="2800" b="1" dirty="0" smtClean="0">
                <a:solidFill>
                  <a:schemeClr val="tx1"/>
                </a:solidFill>
              </a:rPr>
            </a:br>
            <a:r>
              <a:rPr lang="uk-UA" sz="2800" b="1" dirty="0" smtClean="0">
                <a:solidFill>
                  <a:schemeClr val="tx1"/>
                </a:solidFill>
              </a:rPr>
              <a:t>2. Надання первинної психологічної допомоги,  зниження відчуття страху і тривожності.</a:t>
            </a:r>
            <a:br>
              <a:rPr lang="uk-UA" sz="2800" b="1" dirty="0" smtClean="0">
                <a:solidFill>
                  <a:schemeClr val="tx1"/>
                </a:solidFill>
              </a:rPr>
            </a:br>
            <a:r>
              <a:rPr lang="uk-UA" sz="2800" b="1" dirty="0" smtClean="0">
                <a:solidFill>
                  <a:schemeClr val="tx1"/>
                </a:solidFill>
              </a:rPr>
              <a:t>3. Зміцнення відчуття безпеки й поновлення довіри до дорослих.</a:t>
            </a:r>
            <a:br>
              <a:rPr lang="uk-UA" sz="2800" b="1" dirty="0" smtClean="0">
                <a:solidFill>
                  <a:schemeClr val="tx1"/>
                </a:solidFill>
              </a:rPr>
            </a:br>
            <a:r>
              <a:rPr lang="uk-UA" sz="2800" b="1" dirty="0" smtClean="0">
                <a:solidFill>
                  <a:schemeClr val="tx1"/>
                </a:solidFill>
              </a:rPr>
              <a:t>​ 4. Надання дитині можливості розрізняти й виражати свої особисті почуття.</a:t>
            </a:r>
            <a:br>
              <a:rPr lang="uk-UA" sz="2800" b="1" dirty="0" smtClean="0">
                <a:solidFill>
                  <a:schemeClr val="tx1"/>
                </a:solidFill>
              </a:rPr>
            </a:br>
            <a:r>
              <a:rPr lang="uk-UA" sz="2800" b="1" dirty="0" smtClean="0">
                <a:solidFill>
                  <a:schemeClr val="tx1"/>
                </a:solidFill>
              </a:rPr>
              <a:t>​ 5. Підвищення самооцінки.</a:t>
            </a:r>
            <a:br>
              <a:rPr lang="uk-UA" sz="2800" b="1" dirty="0" smtClean="0">
                <a:solidFill>
                  <a:schemeClr val="tx1"/>
                </a:solidFill>
              </a:rPr>
            </a:br>
            <a:r>
              <a:rPr lang="uk-UA" sz="2800" b="1" dirty="0" smtClean="0">
                <a:solidFill>
                  <a:schemeClr val="tx1"/>
                </a:solidFill>
              </a:rPr>
              <a:t>​ ​ 6. Навчити відсторонювати негативні емоції до насильника й сприяти вираженню позитивних емоцій.</a:t>
            </a:r>
            <a:br>
              <a:rPr lang="uk-UA" sz="2800" b="1" dirty="0" smtClean="0">
                <a:solidFill>
                  <a:schemeClr val="tx1"/>
                </a:solidFill>
              </a:rPr>
            </a:br>
            <a:r>
              <a:rPr lang="uk-UA" sz="2800" b="1" dirty="0" smtClean="0">
                <a:solidFill>
                  <a:schemeClr val="tx1"/>
                </a:solidFill>
              </a:rPr>
              <a:t>7. Формування асертивної (впевненої) поведінки.</a:t>
            </a:r>
            <a:endParaRPr lang="ru-RU"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accent2">
              <a:lumMod val="40000"/>
              <a:lumOff val="60000"/>
            </a:schemeClr>
          </a:solidFill>
        </p:spPr>
        <p:txBody>
          <a:bodyPr/>
          <a:lstStyle/>
          <a:p>
            <a:pPr algn="ctr"/>
            <a:r>
              <a:rPr lang="uk-UA" sz="4400" b="1" dirty="0">
                <a:solidFill>
                  <a:srgbClr val="002060"/>
                </a:solidFill>
              </a:rPr>
              <a:t>Профілактична робота з </a:t>
            </a:r>
            <a:r>
              <a:rPr lang="uk-UA" sz="4400" b="1" dirty="0" smtClean="0">
                <a:solidFill>
                  <a:srgbClr val="002060"/>
                </a:solidFill>
              </a:rPr>
              <a:t>педагогічним колективом та батьківською громадськістю</a:t>
            </a:r>
            <a:r>
              <a:rPr lang="uk-UA" b="1" dirty="0" smtClean="0"/>
              <a:t/>
            </a:r>
            <a:br>
              <a:rPr lang="uk-UA" b="1" dirty="0" smtClean="0"/>
            </a:br>
            <a:r>
              <a:rPr lang="uk-UA" sz="4400" b="1" dirty="0" smtClean="0">
                <a:solidFill>
                  <a:schemeClr val="tx1"/>
                </a:solidFill>
              </a:rPr>
              <a:t>1. Тематичні педагогічні наради</a:t>
            </a:r>
            <a:br>
              <a:rPr lang="uk-UA" sz="4400" b="1" dirty="0" smtClean="0">
                <a:solidFill>
                  <a:schemeClr val="tx1"/>
                </a:solidFill>
              </a:rPr>
            </a:br>
            <a:r>
              <a:rPr lang="uk-UA" sz="4400" b="1" dirty="0" smtClean="0">
                <a:solidFill>
                  <a:schemeClr val="tx1"/>
                </a:solidFill>
              </a:rPr>
              <a:t>2. </a:t>
            </a:r>
            <a:r>
              <a:rPr lang="uk-UA" sz="4400" b="1" dirty="0">
                <a:solidFill>
                  <a:schemeClr val="tx1"/>
                </a:solidFill>
              </a:rPr>
              <a:t>Батьківські </a:t>
            </a:r>
            <a:r>
              <a:rPr lang="uk-UA" sz="4400" b="1" dirty="0" smtClean="0">
                <a:solidFill>
                  <a:schemeClr val="tx1"/>
                </a:solidFill>
              </a:rPr>
              <a:t>збори</a:t>
            </a:r>
            <a:br>
              <a:rPr lang="uk-UA" sz="4400" b="1" dirty="0" smtClean="0">
                <a:solidFill>
                  <a:schemeClr val="tx1"/>
                </a:solidFill>
              </a:rPr>
            </a:br>
            <a:r>
              <a:rPr lang="uk-UA" sz="4400" b="1" dirty="0" smtClean="0">
                <a:solidFill>
                  <a:schemeClr val="tx1"/>
                </a:solidFill>
              </a:rPr>
              <a:t>3. Консультації</a:t>
            </a:r>
            <a:br>
              <a:rPr lang="uk-UA" sz="4400" b="1" dirty="0" smtClean="0">
                <a:solidFill>
                  <a:schemeClr val="tx1"/>
                </a:solidFill>
              </a:rPr>
            </a:br>
            <a:r>
              <a:rPr lang="uk-UA" sz="4400" b="1" dirty="0" smtClean="0">
                <a:solidFill>
                  <a:schemeClr val="tx1"/>
                </a:solidFill>
              </a:rPr>
              <a:t>4. Педагогічні консиліуми</a:t>
            </a:r>
            <a:br>
              <a:rPr lang="uk-UA" sz="4400" b="1" dirty="0" smtClean="0">
                <a:solidFill>
                  <a:schemeClr val="tx1"/>
                </a:solidFill>
              </a:rPr>
            </a:br>
            <a:r>
              <a:rPr lang="uk-UA" sz="4400" b="1" dirty="0" smtClean="0">
                <a:solidFill>
                  <a:schemeClr val="tx1"/>
                </a:solidFill>
              </a:rPr>
              <a:t>5. Лекції та семінари</a:t>
            </a:r>
            <a:br>
              <a:rPr lang="uk-UA" sz="4400" b="1" dirty="0" smtClean="0">
                <a:solidFill>
                  <a:schemeClr val="tx1"/>
                </a:solidFill>
              </a:rPr>
            </a:br>
            <a:r>
              <a:rPr lang="uk-UA" sz="4400" b="1" dirty="0" smtClean="0">
                <a:solidFill>
                  <a:schemeClr val="tx1"/>
                </a:solidFill>
              </a:rPr>
              <a:t>6. Робота клубу спілкування</a:t>
            </a:r>
            <a:endParaRPr lang="ru-RU" dirty="0">
              <a:solidFill>
                <a:schemeClr val="tx1"/>
              </a:solidFill>
            </a:endParaRPr>
          </a:p>
        </p:txBody>
      </p:sp>
    </p:spTree>
    <p:extLst>
      <p:ext uri="{BB962C8B-B14F-4D97-AF65-F5344CB8AC3E}">
        <p14:creationId xmlns="" xmlns:p14="http://schemas.microsoft.com/office/powerpoint/2010/main" val="1042719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6408712"/>
          </a:xfrm>
          <a:solidFill>
            <a:srgbClr val="FFFF00"/>
          </a:solidFill>
        </p:spPr>
        <p:txBody>
          <a:bodyPr/>
          <a:lstStyle/>
          <a:p>
            <a:pPr algn="ctr"/>
            <a:r>
              <a:rPr lang="uk-UA" sz="5400" b="1" dirty="0">
                <a:solidFill>
                  <a:srgbClr val="C00000"/>
                </a:solidFill>
              </a:rPr>
              <a:t>Алгоритм дій працівника навчального закладу у разі виявлення випадку насильства </a:t>
            </a:r>
            <a:r>
              <a:rPr lang="ru-RU" sz="5400" dirty="0">
                <a:solidFill>
                  <a:srgbClr val="C00000"/>
                </a:solidFill>
              </a:rPr>
              <a:t/>
            </a:r>
            <a:br>
              <a:rPr lang="ru-RU" sz="5400" dirty="0">
                <a:solidFill>
                  <a:srgbClr val="C00000"/>
                </a:solidFill>
              </a:rPr>
            </a:br>
            <a:endParaRPr lang="ru-RU" sz="5400" dirty="0">
              <a:solidFill>
                <a:srgbClr val="C00000"/>
              </a:solidFill>
            </a:endParaRPr>
          </a:p>
        </p:txBody>
      </p:sp>
    </p:spTree>
    <p:extLst>
      <p:ext uri="{BB962C8B-B14F-4D97-AF65-F5344CB8AC3E}">
        <p14:creationId xmlns="" xmlns:p14="http://schemas.microsoft.com/office/powerpoint/2010/main" val="4050053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9294"/>
            <a:ext cx="8928992" cy="6838706"/>
          </a:xfrm>
          <a:solidFill>
            <a:schemeClr val="bg2">
              <a:lumMod val="40000"/>
              <a:lumOff val="60000"/>
            </a:schemeClr>
          </a:solidFill>
        </p:spPr>
        <p:txBody>
          <a:bodyPr/>
          <a:lstStyle/>
          <a:p>
            <a:pPr algn="ctr"/>
            <a:r>
              <a:rPr lang="uk-UA" sz="3200" b="1" dirty="0" smtClean="0">
                <a:solidFill>
                  <a:srgbClr val="C00000"/>
                </a:solidFill>
              </a:rPr>
              <a:t>І.</a:t>
            </a:r>
            <a:r>
              <a:rPr lang="uk-UA" sz="3200" dirty="0" smtClean="0">
                <a:solidFill>
                  <a:srgbClr val="C00000"/>
                </a:solidFill>
              </a:rPr>
              <a:t> </a:t>
            </a:r>
            <a:r>
              <a:rPr lang="uk-UA" sz="3300" dirty="0">
                <a:solidFill>
                  <a:srgbClr val="C00000"/>
                </a:solidFill>
                <a:latin typeface="Bahnschrift SemiBold SemiConden" pitchFamily="34" charset="0"/>
              </a:rPr>
              <a:t>У випадках, коли </a:t>
            </a:r>
            <a:r>
              <a:rPr lang="uk-UA" sz="3300" b="1" dirty="0">
                <a:solidFill>
                  <a:srgbClr val="C00000"/>
                </a:solidFill>
                <a:latin typeface="Bahnschrift SemiBold SemiConden" pitchFamily="34" charset="0"/>
              </a:rPr>
              <a:t>ви маєте підозри </a:t>
            </a:r>
            <a:r>
              <a:rPr lang="uk-UA" sz="3300" dirty="0">
                <a:solidFill>
                  <a:srgbClr val="C00000"/>
                </a:solidFill>
                <a:latin typeface="Bahnschrift SemiBold SemiConden" pitchFamily="34" charset="0"/>
              </a:rPr>
              <a:t>жорстокого поводження з </a:t>
            </a:r>
            <a:r>
              <a:rPr lang="uk-UA" sz="3300" dirty="0" smtClean="0">
                <a:solidFill>
                  <a:srgbClr val="C00000"/>
                </a:solidFill>
                <a:latin typeface="Bahnschrift SemiBold SemiConden" pitchFamily="34" charset="0"/>
              </a:rPr>
              <a:t>учнем </a:t>
            </a:r>
            <a:r>
              <a:rPr lang="uk-UA" sz="3300" dirty="0">
                <a:solidFill>
                  <a:srgbClr val="C00000"/>
                </a:solidFill>
                <a:latin typeface="Bahnschrift SemiBold SemiConden" pitchFamily="34" charset="0"/>
              </a:rPr>
              <a:t>або є реальна загроза його вчинення </a:t>
            </a:r>
            <a:r>
              <a:rPr lang="uk-UA" sz="3300" dirty="0" smtClean="0">
                <a:solidFill>
                  <a:schemeClr val="tx1"/>
                </a:solidFill>
                <a:latin typeface="Bahnschrift SemiBold SemiConden" pitchFamily="34" charset="0"/>
              </a:rPr>
              <a:t>(вдома</a:t>
            </a:r>
            <a:r>
              <a:rPr lang="uk-UA" sz="3300" dirty="0">
                <a:solidFill>
                  <a:schemeClr val="tx1"/>
                </a:solidFill>
                <a:latin typeface="Bahnschrift SemiBold SemiConden" pitchFamily="34" charset="0"/>
              </a:rPr>
              <a:t>, з боку однолітків, інших працівників навчального закладу або інших осіб), ваші дії</a:t>
            </a:r>
            <a:r>
              <a:rPr lang="uk-UA" sz="3300" dirty="0" smtClean="0">
                <a:solidFill>
                  <a:schemeClr val="tx1"/>
                </a:solidFill>
                <a:latin typeface="Bahnschrift SemiBold SemiConden" pitchFamily="34" charset="0"/>
              </a:rPr>
              <a:t>: </a:t>
            </a:r>
            <a:r>
              <a:rPr lang="uk-UA" sz="3300" dirty="0">
                <a:solidFill>
                  <a:schemeClr val="tx1"/>
                </a:solidFill>
                <a:latin typeface="Bahnschrift SemiBold SemiConden" pitchFamily="34" charset="0"/>
              </a:rPr>
              <a:t> </a:t>
            </a:r>
            <a:r>
              <a:rPr lang="ru-RU" sz="3300" dirty="0">
                <a:solidFill>
                  <a:schemeClr val="tx1"/>
                </a:solidFill>
                <a:latin typeface="Bahnschrift SemiBold SemiConden" pitchFamily="34" charset="0"/>
              </a:rPr>
              <a:t/>
            </a:r>
            <a:br>
              <a:rPr lang="ru-RU" sz="3300" dirty="0">
                <a:solidFill>
                  <a:schemeClr val="tx1"/>
                </a:solidFill>
                <a:latin typeface="Bahnschrift SemiBold SemiConden" pitchFamily="34" charset="0"/>
              </a:rPr>
            </a:br>
            <a:r>
              <a:rPr lang="ru-RU" sz="3300" dirty="0" smtClean="0">
                <a:solidFill>
                  <a:schemeClr val="tx1"/>
                </a:solidFill>
                <a:latin typeface="Bahnschrift SemiBold SemiConden" pitchFamily="34" charset="0"/>
              </a:rPr>
              <a:t>1.</a:t>
            </a:r>
            <a:r>
              <a:rPr lang="uk-UA" sz="3300" dirty="0" smtClean="0">
                <a:solidFill>
                  <a:schemeClr val="tx1"/>
                </a:solidFill>
                <a:latin typeface="Bahnschrift SemiBold SemiConden" pitchFamily="34" charset="0"/>
              </a:rPr>
              <a:t>Повідомити </a:t>
            </a:r>
            <a:r>
              <a:rPr lang="uk-UA" sz="3300" dirty="0">
                <a:solidFill>
                  <a:schemeClr val="tx1"/>
                </a:solidFill>
                <a:latin typeface="Bahnschrift SemiBold SemiConden" pitchFamily="34" charset="0"/>
              </a:rPr>
              <a:t>про це в усній чи письмовій формі адміністрацію навчального закладу.</a:t>
            </a:r>
            <a:r>
              <a:rPr lang="ru-RU" sz="3300" dirty="0">
                <a:solidFill>
                  <a:schemeClr val="tx1"/>
                </a:solidFill>
                <a:latin typeface="Bahnschrift SemiBold SemiConden" pitchFamily="34" charset="0"/>
              </a:rPr>
              <a:t/>
            </a:r>
            <a:br>
              <a:rPr lang="ru-RU" sz="3300" dirty="0">
                <a:solidFill>
                  <a:schemeClr val="tx1"/>
                </a:solidFill>
                <a:latin typeface="Bahnschrift SemiBold SemiConden" pitchFamily="34" charset="0"/>
              </a:rPr>
            </a:br>
            <a:r>
              <a:rPr lang="ru-RU" sz="3300" dirty="0" smtClean="0">
                <a:solidFill>
                  <a:schemeClr val="tx1"/>
                </a:solidFill>
                <a:latin typeface="Bahnschrift SemiBold SemiConden" pitchFamily="34" charset="0"/>
              </a:rPr>
              <a:t>2.</a:t>
            </a:r>
            <a:r>
              <a:rPr lang="uk-UA" sz="3300" dirty="0" smtClean="0">
                <a:solidFill>
                  <a:schemeClr val="tx1"/>
                </a:solidFill>
                <a:latin typeface="Bahnschrift SemiBold SemiConden" pitchFamily="34" charset="0"/>
              </a:rPr>
              <a:t>Письмово </a:t>
            </a:r>
            <a:r>
              <a:rPr lang="uk-UA" sz="3300" dirty="0">
                <a:solidFill>
                  <a:schemeClr val="tx1"/>
                </a:solidFill>
                <a:latin typeface="Bahnschrift SemiBold SemiConden" pitchFamily="34" charset="0"/>
              </a:rPr>
              <a:t>повідомити про це територіальний підрозділ служби у справах дітей за місцем проживання </a:t>
            </a:r>
            <a:r>
              <a:rPr lang="uk-UA" sz="3300" dirty="0" smtClean="0">
                <a:solidFill>
                  <a:schemeClr val="tx1"/>
                </a:solidFill>
                <a:latin typeface="Bahnschrift SemiBold SemiConden" pitchFamily="34" charset="0"/>
              </a:rPr>
              <a:t> учня.</a:t>
            </a:r>
            <a:r>
              <a:rPr lang="ru-RU" sz="3300" dirty="0">
                <a:solidFill>
                  <a:schemeClr val="tx1"/>
                </a:solidFill>
                <a:latin typeface="Bahnschrift SemiBold SemiConden" pitchFamily="34" charset="0"/>
              </a:rPr>
              <a:t/>
            </a:r>
            <a:br>
              <a:rPr lang="ru-RU" sz="3300" dirty="0">
                <a:solidFill>
                  <a:schemeClr val="tx1"/>
                </a:solidFill>
                <a:latin typeface="Bahnschrift SemiBold SemiConden" pitchFamily="34" charset="0"/>
              </a:rPr>
            </a:br>
            <a:r>
              <a:rPr lang="ru-RU" sz="3300" dirty="0" smtClean="0">
                <a:solidFill>
                  <a:schemeClr val="tx1"/>
                </a:solidFill>
                <a:latin typeface="Bahnschrift SemiBold SemiConden" pitchFamily="34" charset="0"/>
              </a:rPr>
              <a:t>3.</a:t>
            </a:r>
            <a:r>
              <a:rPr lang="uk-UA" sz="3300" dirty="0" smtClean="0">
                <a:solidFill>
                  <a:schemeClr val="tx1"/>
                </a:solidFill>
                <a:latin typeface="Bahnschrift SemiBold SemiConden" pitchFamily="34" charset="0"/>
              </a:rPr>
              <a:t>Повідомити </a:t>
            </a:r>
            <a:r>
              <a:rPr lang="uk-UA" sz="3300" dirty="0">
                <a:solidFill>
                  <a:schemeClr val="tx1"/>
                </a:solidFill>
                <a:latin typeface="Bahnschrift SemiBold SemiConden" pitchFamily="34" charset="0"/>
              </a:rPr>
              <a:t>про виявлений факт жорстокого поводження з </a:t>
            </a:r>
            <a:r>
              <a:rPr lang="uk-UA" sz="3300" dirty="0" smtClean="0">
                <a:solidFill>
                  <a:schemeClr val="tx1"/>
                </a:solidFill>
                <a:latin typeface="Bahnschrift SemiBold SemiConden" pitchFamily="34" charset="0"/>
              </a:rPr>
              <a:t> учнем </a:t>
            </a:r>
            <a:r>
              <a:rPr lang="uk-UA" sz="3300" dirty="0">
                <a:solidFill>
                  <a:schemeClr val="tx1"/>
                </a:solidFill>
                <a:latin typeface="Bahnschrift SemiBold SemiConden" pitchFamily="34" charset="0"/>
              </a:rPr>
              <a:t>кримінальну міліцію у справах дітей або будь-якого працівника органів внутрішніх справ</a:t>
            </a:r>
            <a:r>
              <a:rPr lang="uk-UA" sz="3300" dirty="0" smtClean="0">
                <a:solidFill>
                  <a:schemeClr val="tx1"/>
                </a:solidFill>
                <a:latin typeface="Bahnschrift SemiBold SemiConden" pitchFamily="34" charset="0"/>
              </a:rPr>
              <a:t>.</a:t>
            </a:r>
            <a:endParaRPr lang="ru-RU" sz="3300" dirty="0">
              <a:solidFill>
                <a:schemeClr val="tx1"/>
              </a:solidFill>
              <a:latin typeface="Bahnschrift SemiBold SemiConden" pitchFamily="34" charset="0"/>
            </a:endParaRPr>
          </a:p>
        </p:txBody>
      </p:sp>
    </p:spTree>
    <p:extLst>
      <p:ext uri="{BB962C8B-B14F-4D97-AF65-F5344CB8AC3E}">
        <p14:creationId xmlns="" xmlns:p14="http://schemas.microsoft.com/office/powerpoint/2010/main" val="1036160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858000"/>
          </a:xfrm>
          <a:solidFill>
            <a:schemeClr val="bg2">
              <a:lumMod val="40000"/>
              <a:lumOff val="60000"/>
            </a:schemeClr>
          </a:solidFill>
        </p:spPr>
        <p:txBody>
          <a:bodyPr/>
          <a:lstStyle/>
          <a:p>
            <a:pPr algn="ctr"/>
            <a:r>
              <a:rPr lang="uk-UA" sz="3400" b="1" dirty="0" smtClean="0">
                <a:solidFill>
                  <a:srgbClr val="C00000"/>
                </a:solidFill>
                <a:latin typeface="Bahnschrift SemiBold SemiConden" pitchFamily="34" charset="0"/>
              </a:rPr>
              <a:t>ІІ. </a:t>
            </a:r>
            <a:r>
              <a:rPr lang="uk-UA" sz="3400" dirty="0">
                <a:solidFill>
                  <a:srgbClr val="C00000"/>
                </a:solidFill>
                <a:latin typeface="Bahnschrift SemiBold SemiConden" pitchFamily="34" charset="0"/>
              </a:rPr>
              <a:t>У випадках, коли </a:t>
            </a:r>
            <a:r>
              <a:rPr lang="uk-UA" sz="3400" b="1" dirty="0">
                <a:solidFill>
                  <a:srgbClr val="C00000"/>
                </a:solidFill>
                <a:latin typeface="Bahnschrift SemiBold SemiConden" pitchFamily="34" charset="0"/>
              </a:rPr>
              <a:t>до вас </a:t>
            </a:r>
            <a:r>
              <a:rPr lang="uk-UA" sz="3400" b="1" dirty="0" smtClean="0">
                <a:solidFill>
                  <a:srgbClr val="C00000"/>
                </a:solidFill>
                <a:latin typeface="Bahnschrift SemiBold SemiConden" pitchFamily="34" charset="0"/>
              </a:rPr>
              <a:t>звернувся учень </a:t>
            </a:r>
            <a:r>
              <a:rPr lang="uk-UA" sz="3400" dirty="0">
                <a:solidFill>
                  <a:srgbClr val="C00000"/>
                </a:solidFill>
                <a:latin typeface="Bahnschrift SemiBold SemiConden" pitchFamily="34" charset="0"/>
              </a:rPr>
              <a:t>з усною скаргою щодо жорстокого поводження з </a:t>
            </a:r>
            <a:r>
              <a:rPr lang="uk-UA" sz="3400" dirty="0" smtClean="0">
                <a:solidFill>
                  <a:srgbClr val="C00000"/>
                </a:solidFill>
                <a:latin typeface="Bahnschrift SemiBold SemiConden" pitchFamily="34" charset="0"/>
              </a:rPr>
              <a:t>ним, </a:t>
            </a:r>
            <a:r>
              <a:rPr lang="uk-UA" sz="3400" dirty="0" smtClean="0">
                <a:solidFill>
                  <a:srgbClr val="002060"/>
                </a:solidFill>
                <a:latin typeface="Bahnschrift SemiBold SemiConden" pitchFamily="34" charset="0"/>
              </a:rPr>
              <a:t/>
            </a:r>
            <a:br>
              <a:rPr lang="uk-UA" sz="3400" dirty="0" smtClean="0">
                <a:solidFill>
                  <a:srgbClr val="002060"/>
                </a:solidFill>
                <a:latin typeface="Bahnschrift SemiBold SemiConden" pitchFamily="34" charset="0"/>
              </a:rPr>
            </a:br>
            <a:r>
              <a:rPr lang="uk-UA" sz="3400" dirty="0" smtClean="0">
                <a:solidFill>
                  <a:srgbClr val="002060"/>
                </a:solidFill>
                <a:latin typeface="Bahnschrift SemiBold SemiConden" pitchFamily="34" charset="0"/>
              </a:rPr>
              <a:t>ваші </a:t>
            </a:r>
            <a:r>
              <a:rPr lang="uk-UA" sz="3400" dirty="0">
                <a:solidFill>
                  <a:srgbClr val="002060"/>
                </a:solidFill>
                <a:latin typeface="Bahnschrift SemiBold SemiConden" pitchFamily="34" charset="0"/>
              </a:rPr>
              <a:t>дії</a:t>
            </a:r>
            <a:r>
              <a:rPr lang="uk-UA" sz="3400" dirty="0" smtClean="0">
                <a:solidFill>
                  <a:srgbClr val="002060"/>
                </a:solidFill>
                <a:latin typeface="Bahnschrift SemiBold SemiConden" pitchFamily="34" charset="0"/>
              </a:rPr>
              <a:t>: </a:t>
            </a:r>
            <a:r>
              <a:rPr lang="uk-UA" sz="3400" dirty="0">
                <a:solidFill>
                  <a:srgbClr val="002060"/>
                </a:solidFill>
                <a:latin typeface="Bahnschrift SemiBold SemiConden" pitchFamily="34" charset="0"/>
              </a:rPr>
              <a:t> </a:t>
            </a:r>
            <a:r>
              <a:rPr lang="ru-RU" sz="3400" dirty="0">
                <a:solidFill>
                  <a:srgbClr val="002060"/>
                </a:solidFill>
                <a:latin typeface="Bahnschrift SemiBold SemiConden" pitchFamily="34" charset="0"/>
              </a:rPr>
              <a:t/>
            </a:r>
            <a:br>
              <a:rPr lang="ru-RU" sz="3400" dirty="0">
                <a:solidFill>
                  <a:srgbClr val="002060"/>
                </a:solidFill>
                <a:latin typeface="Bahnschrift SemiBold SemiConden" pitchFamily="34" charset="0"/>
              </a:rPr>
            </a:br>
            <a:r>
              <a:rPr lang="ru-RU" sz="3400" dirty="0" smtClean="0">
                <a:solidFill>
                  <a:srgbClr val="002060"/>
                </a:solidFill>
                <a:latin typeface="Bahnschrift SemiBold SemiConden" pitchFamily="34" charset="0"/>
              </a:rPr>
              <a:t>1.</a:t>
            </a:r>
            <a:r>
              <a:rPr lang="uk-UA" sz="3400" dirty="0" smtClean="0">
                <a:solidFill>
                  <a:srgbClr val="002060"/>
                </a:solidFill>
                <a:latin typeface="Bahnschrift SemiBold SemiConden" pitchFamily="34" charset="0"/>
              </a:rPr>
              <a:t>Оформити </a:t>
            </a:r>
            <a:r>
              <a:rPr lang="uk-UA" sz="3400" dirty="0">
                <a:solidFill>
                  <a:srgbClr val="002060"/>
                </a:solidFill>
                <a:latin typeface="Bahnschrift SemiBold SemiConden" pitchFamily="34" charset="0"/>
              </a:rPr>
              <a:t>звернення </a:t>
            </a:r>
            <a:r>
              <a:rPr lang="uk-UA" sz="3400" dirty="0" smtClean="0">
                <a:solidFill>
                  <a:srgbClr val="002060"/>
                </a:solidFill>
                <a:latin typeface="Bahnschrift SemiBold SemiConden" pitchFamily="34" charset="0"/>
              </a:rPr>
              <a:t>учня у </a:t>
            </a:r>
            <a:r>
              <a:rPr lang="uk-UA" sz="3400" dirty="0">
                <a:solidFill>
                  <a:srgbClr val="002060"/>
                </a:solidFill>
                <a:latin typeface="Bahnschrift SemiBold SemiConden" pitchFamily="34" charset="0"/>
              </a:rPr>
              <a:t>письмовій формі та передати його до адміністрації навчального </a:t>
            </a:r>
            <a:r>
              <a:rPr lang="uk-UA" sz="3400" dirty="0" smtClean="0">
                <a:solidFill>
                  <a:srgbClr val="002060"/>
                </a:solidFill>
                <a:latin typeface="Bahnschrift SemiBold SemiConden" pitchFamily="34" charset="0"/>
              </a:rPr>
              <a:t>закладу.</a:t>
            </a:r>
            <a:r>
              <a:rPr lang="ru-RU" sz="3400" dirty="0">
                <a:solidFill>
                  <a:srgbClr val="002060"/>
                </a:solidFill>
                <a:latin typeface="Bahnschrift SemiBold SemiConden" pitchFamily="34" charset="0"/>
              </a:rPr>
              <a:t/>
            </a:r>
            <a:br>
              <a:rPr lang="ru-RU" sz="3400" dirty="0">
                <a:solidFill>
                  <a:srgbClr val="002060"/>
                </a:solidFill>
                <a:latin typeface="Bahnschrift SemiBold SemiConden" pitchFamily="34" charset="0"/>
              </a:rPr>
            </a:br>
            <a:r>
              <a:rPr lang="ru-RU" sz="3400" dirty="0" smtClean="0">
                <a:solidFill>
                  <a:srgbClr val="002060"/>
                </a:solidFill>
                <a:latin typeface="Bahnschrift SemiBold SemiConden" pitchFamily="34" charset="0"/>
              </a:rPr>
              <a:t>2.</a:t>
            </a:r>
            <a:r>
              <a:rPr lang="uk-UA" sz="3400" dirty="0" smtClean="0">
                <a:solidFill>
                  <a:srgbClr val="002060"/>
                </a:solidFill>
                <a:latin typeface="Bahnschrift SemiBold SemiConden" pitchFamily="34" charset="0"/>
              </a:rPr>
              <a:t>Оформити </a:t>
            </a:r>
            <a:r>
              <a:rPr lang="uk-UA" sz="3400" dirty="0">
                <a:solidFill>
                  <a:srgbClr val="002060"/>
                </a:solidFill>
                <a:latin typeface="Bahnschrift SemiBold SemiConden" pitchFamily="34" charset="0"/>
              </a:rPr>
              <a:t>звернення </a:t>
            </a:r>
            <a:r>
              <a:rPr lang="uk-UA" sz="3400" dirty="0" smtClean="0">
                <a:solidFill>
                  <a:srgbClr val="002060"/>
                </a:solidFill>
                <a:latin typeface="Bahnschrift SemiBold SemiConden" pitchFamily="34" charset="0"/>
              </a:rPr>
              <a:t> </a:t>
            </a:r>
            <a:r>
              <a:rPr lang="uk-UA" sz="3400" dirty="0">
                <a:solidFill>
                  <a:srgbClr val="002060"/>
                </a:solidFill>
                <a:latin typeface="Bahnschrift SemiBold SemiConden" pitchFamily="34" charset="0"/>
              </a:rPr>
              <a:t>у письмовій формі та передати його до територіального підрозділу служби у справах </a:t>
            </a:r>
            <a:r>
              <a:rPr lang="uk-UA" sz="3400" dirty="0" smtClean="0">
                <a:solidFill>
                  <a:srgbClr val="002060"/>
                </a:solidFill>
                <a:latin typeface="Bahnschrift SemiBold SemiConden" pitchFamily="34" charset="0"/>
              </a:rPr>
              <a:t>дітей.</a:t>
            </a:r>
            <a:r>
              <a:rPr lang="ru-RU" sz="3400" dirty="0">
                <a:solidFill>
                  <a:srgbClr val="002060"/>
                </a:solidFill>
                <a:latin typeface="Bahnschrift SemiBold SemiConden" pitchFamily="34" charset="0"/>
              </a:rPr>
              <a:t/>
            </a:r>
            <a:br>
              <a:rPr lang="ru-RU" sz="3400" dirty="0">
                <a:solidFill>
                  <a:srgbClr val="002060"/>
                </a:solidFill>
                <a:latin typeface="Bahnschrift SemiBold SemiConden" pitchFamily="34" charset="0"/>
              </a:rPr>
            </a:br>
            <a:r>
              <a:rPr lang="ru-RU" sz="3400" dirty="0" smtClean="0">
                <a:solidFill>
                  <a:srgbClr val="002060"/>
                </a:solidFill>
                <a:latin typeface="Bahnschrift SemiBold SemiConden" pitchFamily="34" charset="0"/>
              </a:rPr>
              <a:t>3.</a:t>
            </a:r>
            <a:r>
              <a:rPr lang="uk-UA" sz="3400" dirty="0" smtClean="0">
                <a:solidFill>
                  <a:srgbClr val="002060"/>
                </a:solidFill>
                <a:latin typeface="Bahnschrift SemiBold SemiConden" pitchFamily="34" charset="0"/>
              </a:rPr>
              <a:t>Оформити </a:t>
            </a:r>
            <a:r>
              <a:rPr lang="uk-UA" sz="3400" dirty="0">
                <a:solidFill>
                  <a:srgbClr val="002060"/>
                </a:solidFill>
                <a:latin typeface="Bahnschrift SemiBold SemiConden" pitchFamily="34" charset="0"/>
              </a:rPr>
              <a:t>звернення </a:t>
            </a:r>
            <a:r>
              <a:rPr lang="uk-UA" sz="3400" dirty="0" smtClean="0">
                <a:solidFill>
                  <a:srgbClr val="002060"/>
                </a:solidFill>
                <a:latin typeface="Bahnschrift SemiBold SemiConden" pitchFamily="34" charset="0"/>
              </a:rPr>
              <a:t>у </a:t>
            </a:r>
            <a:r>
              <a:rPr lang="uk-UA" sz="3400" dirty="0">
                <a:solidFill>
                  <a:srgbClr val="002060"/>
                </a:solidFill>
                <a:latin typeface="Bahnschrift SemiBold SemiConden" pitchFamily="34" charset="0"/>
              </a:rPr>
              <a:t>письмовій формі та передати його до органів внутрішніх </a:t>
            </a:r>
            <a:r>
              <a:rPr lang="uk-UA" sz="3400" dirty="0" smtClean="0">
                <a:solidFill>
                  <a:srgbClr val="002060"/>
                </a:solidFill>
                <a:latin typeface="Bahnschrift SemiBold SemiConden" pitchFamily="34" charset="0"/>
              </a:rPr>
              <a:t>справ.</a:t>
            </a:r>
            <a:r>
              <a:rPr lang="ru-RU" sz="3400" dirty="0">
                <a:solidFill>
                  <a:srgbClr val="002060"/>
                </a:solidFill>
                <a:latin typeface="Bahnschrift SemiBold SemiConden" pitchFamily="34" charset="0"/>
              </a:rPr>
              <a:t/>
            </a:r>
            <a:br>
              <a:rPr lang="ru-RU" sz="3400" dirty="0">
                <a:solidFill>
                  <a:srgbClr val="002060"/>
                </a:solidFill>
                <a:latin typeface="Bahnschrift SemiBold SemiConden" pitchFamily="34" charset="0"/>
              </a:rPr>
            </a:br>
            <a:r>
              <a:rPr lang="ru-RU" sz="3400" dirty="0" smtClean="0">
                <a:solidFill>
                  <a:srgbClr val="002060"/>
                </a:solidFill>
                <a:latin typeface="Bahnschrift SemiBold SemiConden" pitchFamily="34" charset="0"/>
              </a:rPr>
              <a:t>4.</a:t>
            </a:r>
            <a:r>
              <a:rPr lang="uk-UA" sz="3400" dirty="0" smtClean="0">
                <a:solidFill>
                  <a:srgbClr val="002060"/>
                </a:solidFill>
                <a:latin typeface="Bahnschrift SemiBold SemiConden" pitchFamily="34" charset="0"/>
              </a:rPr>
              <a:t>Повідомити </a:t>
            </a:r>
            <a:r>
              <a:rPr lang="uk-UA" sz="3400" dirty="0">
                <a:solidFill>
                  <a:srgbClr val="002060"/>
                </a:solidFill>
                <a:latin typeface="Bahnschrift SemiBold SemiConden" pitchFamily="34" charset="0"/>
              </a:rPr>
              <a:t>про це в усній чи письмовій формі від свого імені вказані (перераховані) вище органи</a:t>
            </a:r>
            <a:r>
              <a:rPr lang="uk-UA" sz="3400" dirty="0" smtClean="0">
                <a:solidFill>
                  <a:srgbClr val="002060"/>
                </a:solidFill>
                <a:latin typeface="Bahnschrift SemiBold SemiConden" pitchFamily="34" charset="0"/>
              </a:rPr>
              <a:t>.</a:t>
            </a:r>
            <a:endParaRPr lang="ru-RU" sz="3000" dirty="0">
              <a:solidFill>
                <a:srgbClr val="002060"/>
              </a:solidFill>
              <a:latin typeface="Bahnschrift SemiBold SemiConden" pitchFamily="34" charset="0"/>
            </a:endParaRPr>
          </a:p>
        </p:txBody>
      </p:sp>
    </p:spTree>
    <p:extLst>
      <p:ext uri="{BB962C8B-B14F-4D97-AF65-F5344CB8AC3E}">
        <p14:creationId xmlns="" xmlns:p14="http://schemas.microsoft.com/office/powerpoint/2010/main" val="1630886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bg2">
              <a:lumMod val="40000"/>
              <a:lumOff val="60000"/>
            </a:schemeClr>
          </a:solidFill>
        </p:spPr>
        <p:txBody>
          <a:bodyPr/>
          <a:lstStyle/>
          <a:p>
            <a:pPr algn="ctr"/>
            <a:r>
              <a:rPr lang="uk-UA" sz="4400" b="1" dirty="0" smtClean="0">
                <a:solidFill>
                  <a:srgbClr val="C00000"/>
                </a:solidFill>
                <a:latin typeface="Bahnschrift SemiBold SemiConden" pitchFamily="34" charset="0"/>
              </a:rPr>
              <a:t>ІІІ.</a:t>
            </a:r>
            <a:r>
              <a:rPr lang="uk-UA" sz="4400" dirty="0" smtClean="0">
                <a:solidFill>
                  <a:srgbClr val="C00000"/>
                </a:solidFill>
                <a:latin typeface="Bahnschrift SemiBold SemiConden" pitchFamily="34" charset="0"/>
              </a:rPr>
              <a:t> </a:t>
            </a:r>
            <a:r>
              <a:rPr lang="uk-UA" sz="4400" dirty="0">
                <a:solidFill>
                  <a:srgbClr val="C00000"/>
                </a:solidFill>
                <a:latin typeface="Bahnschrift SemiBold SemiConden" pitchFamily="34" charset="0"/>
              </a:rPr>
              <a:t>У випадках, коли </a:t>
            </a:r>
            <a:r>
              <a:rPr lang="uk-UA" sz="4400" b="1" dirty="0">
                <a:solidFill>
                  <a:srgbClr val="C00000"/>
                </a:solidFill>
                <a:latin typeface="Bahnschrift SemiBold SemiConden" pitchFamily="34" charset="0"/>
              </a:rPr>
              <a:t>ви стали свідком </a:t>
            </a:r>
            <a:r>
              <a:rPr lang="uk-UA" sz="4400" dirty="0">
                <a:solidFill>
                  <a:srgbClr val="C00000"/>
                </a:solidFill>
                <a:latin typeface="Bahnschrift SemiBold SemiConden" pitchFamily="34" charset="0"/>
              </a:rPr>
              <a:t>жорстокого поводження з </a:t>
            </a:r>
            <a:r>
              <a:rPr lang="uk-UA" sz="4400" dirty="0" smtClean="0">
                <a:solidFill>
                  <a:srgbClr val="C00000"/>
                </a:solidFill>
                <a:latin typeface="Bahnschrift SemiBold SemiConden" pitchFamily="34" charset="0"/>
              </a:rPr>
              <a:t>учнем</a:t>
            </a:r>
            <a:r>
              <a:rPr lang="uk-UA" sz="4400" dirty="0" smtClean="0">
                <a:solidFill>
                  <a:srgbClr val="002060"/>
                </a:solidFill>
                <a:latin typeface="Bahnschrift SemiBold SemiConden" pitchFamily="34" charset="0"/>
              </a:rPr>
              <a:t>, </a:t>
            </a:r>
            <a:br>
              <a:rPr lang="uk-UA" sz="4400" dirty="0" smtClean="0">
                <a:solidFill>
                  <a:srgbClr val="002060"/>
                </a:solidFill>
                <a:latin typeface="Bahnschrift SemiBold SemiConden" pitchFamily="34" charset="0"/>
              </a:rPr>
            </a:br>
            <a:r>
              <a:rPr lang="uk-UA" sz="4400" dirty="0" smtClean="0">
                <a:solidFill>
                  <a:srgbClr val="002060"/>
                </a:solidFill>
                <a:latin typeface="Bahnschrift SemiBold SemiConden" pitchFamily="34" charset="0"/>
              </a:rPr>
              <a:t>ваші </a:t>
            </a:r>
            <a:r>
              <a:rPr lang="uk-UA" sz="4400" dirty="0">
                <a:solidFill>
                  <a:srgbClr val="002060"/>
                </a:solidFill>
                <a:latin typeface="Bahnschrift SemiBold SemiConden" pitchFamily="34" charset="0"/>
              </a:rPr>
              <a:t>дії:</a:t>
            </a:r>
            <a:r>
              <a:rPr lang="ru-RU" sz="4400" dirty="0">
                <a:solidFill>
                  <a:srgbClr val="002060"/>
                </a:solidFill>
                <a:latin typeface="Bahnschrift SemiBold SemiConden" pitchFamily="34" charset="0"/>
              </a:rPr>
              <a:t/>
            </a:r>
            <a:br>
              <a:rPr lang="ru-RU" sz="4400" dirty="0">
                <a:solidFill>
                  <a:srgbClr val="002060"/>
                </a:solidFill>
                <a:latin typeface="Bahnschrift SemiBold SemiConden" pitchFamily="34" charset="0"/>
              </a:rPr>
            </a:br>
            <a:r>
              <a:rPr lang="uk-UA" sz="4400" dirty="0">
                <a:solidFill>
                  <a:srgbClr val="002060"/>
                </a:solidFill>
                <a:latin typeface="Bahnschrift SemiBold SemiConden" pitchFamily="34" charset="0"/>
              </a:rPr>
              <a:t> </a:t>
            </a:r>
            <a:r>
              <a:rPr lang="uk-UA" sz="4400" dirty="0" smtClean="0">
                <a:solidFill>
                  <a:srgbClr val="002060"/>
                </a:solidFill>
                <a:latin typeface="Bahnschrift SemiBold SemiConden" pitchFamily="34" charset="0"/>
              </a:rPr>
              <a:t>1.Якомога </a:t>
            </a:r>
            <a:r>
              <a:rPr lang="uk-UA" sz="4400" dirty="0">
                <a:solidFill>
                  <a:srgbClr val="002060"/>
                </a:solidFill>
                <a:latin typeface="Bahnschrift SemiBold SemiConden" pitchFamily="34" charset="0"/>
              </a:rPr>
              <a:t>швидше повідомити про цей факт адміністрацію навчального </a:t>
            </a:r>
            <a:r>
              <a:rPr lang="uk-UA" sz="4400" dirty="0" smtClean="0">
                <a:solidFill>
                  <a:srgbClr val="002060"/>
                </a:solidFill>
                <a:latin typeface="Bahnschrift SemiBold SemiConden" pitchFamily="34" charset="0"/>
              </a:rPr>
              <a:t>закладу.</a:t>
            </a:r>
            <a:r>
              <a:rPr lang="ru-RU" sz="4400" dirty="0">
                <a:solidFill>
                  <a:srgbClr val="002060"/>
                </a:solidFill>
                <a:latin typeface="Bahnschrift SemiBold SemiConden" pitchFamily="34" charset="0"/>
              </a:rPr>
              <a:t/>
            </a:r>
            <a:br>
              <a:rPr lang="ru-RU" sz="4400" dirty="0">
                <a:solidFill>
                  <a:srgbClr val="002060"/>
                </a:solidFill>
                <a:latin typeface="Bahnschrift SemiBold SemiConden" pitchFamily="34" charset="0"/>
              </a:rPr>
            </a:br>
            <a:r>
              <a:rPr lang="ru-RU" sz="4400" dirty="0" smtClean="0">
                <a:solidFill>
                  <a:srgbClr val="002060"/>
                </a:solidFill>
                <a:latin typeface="Bahnschrift SemiBold SemiConden" pitchFamily="34" charset="0"/>
              </a:rPr>
              <a:t>2.</a:t>
            </a:r>
            <a:r>
              <a:rPr lang="uk-UA" sz="4400" dirty="0" smtClean="0">
                <a:solidFill>
                  <a:srgbClr val="002060"/>
                </a:solidFill>
                <a:latin typeface="Bahnschrift SemiBold SemiConden" pitchFamily="34" charset="0"/>
              </a:rPr>
              <a:t>Одночасно </a:t>
            </a:r>
            <a:r>
              <a:rPr lang="uk-UA" sz="4400" dirty="0">
                <a:solidFill>
                  <a:srgbClr val="002060"/>
                </a:solidFill>
                <a:latin typeface="Bahnschrift SemiBold SemiConden" pitchFamily="34" charset="0"/>
              </a:rPr>
              <a:t>повідомити територіальний підрозділ служби у справах дітей та </a:t>
            </a:r>
            <a:r>
              <a:rPr lang="uk-UA" sz="4400" dirty="0" smtClean="0">
                <a:solidFill>
                  <a:srgbClr val="002060"/>
                </a:solidFill>
                <a:latin typeface="Bahnschrift SemiBold SemiConden" pitchFamily="34" charset="0"/>
              </a:rPr>
              <a:t>міліцію </a:t>
            </a:r>
            <a:r>
              <a:rPr lang="uk-UA" sz="4400" dirty="0">
                <a:solidFill>
                  <a:srgbClr val="002060"/>
                </a:solidFill>
                <a:latin typeface="Bahnschrift SemiBold SemiConden" pitchFamily="34" charset="0"/>
              </a:rPr>
              <a:t>(протягом однієї доби</a:t>
            </a:r>
            <a:r>
              <a:rPr lang="uk-UA" sz="4400" dirty="0" smtClean="0">
                <a:solidFill>
                  <a:srgbClr val="002060"/>
                </a:solidFill>
                <a:latin typeface="Bahnschrift SemiBold SemiConden" pitchFamily="34" charset="0"/>
              </a:rPr>
              <a:t>).</a:t>
            </a:r>
            <a:endParaRPr lang="ru-RU" sz="4000" dirty="0"/>
          </a:p>
        </p:txBody>
      </p:sp>
    </p:spTree>
    <p:extLst>
      <p:ext uri="{BB962C8B-B14F-4D97-AF65-F5344CB8AC3E}">
        <p14:creationId xmlns="" xmlns:p14="http://schemas.microsoft.com/office/powerpoint/2010/main" val="25617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79512" y="116632"/>
            <a:ext cx="8784976" cy="6624736"/>
          </a:xfrm>
          <a:solidFill>
            <a:schemeClr val="accent3">
              <a:lumMod val="20000"/>
              <a:lumOff val="80000"/>
            </a:schemeClr>
          </a:solidFill>
        </p:spPr>
        <p:txBody>
          <a:bodyPr/>
          <a:lstStyle/>
          <a:p>
            <a:pPr algn="ctr"/>
            <a:r>
              <a:rPr lang="uk-UA" sz="3600" b="1" dirty="0" smtClean="0"/>
              <a:t/>
            </a:r>
            <a:br>
              <a:rPr lang="uk-UA" sz="3600" b="1" dirty="0" smtClean="0"/>
            </a:br>
            <a:r>
              <a:rPr lang="uk-UA" sz="3600" b="1" dirty="0" smtClean="0"/>
              <a:t/>
            </a:r>
            <a:br>
              <a:rPr lang="uk-UA" sz="3600" b="1" dirty="0" smtClean="0"/>
            </a:br>
            <a:r>
              <a:rPr lang="uk-UA" sz="3200" b="1" dirty="0" smtClean="0">
                <a:solidFill>
                  <a:schemeClr val="tx1"/>
                </a:solidFill>
              </a:rPr>
              <a:t>Методичні </a:t>
            </a:r>
            <a:r>
              <a:rPr lang="uk-UA" sz="3200" b="1" dirty="0">
                <a:solidFill>
                  <a:schemeClr val="tx1"/>
                </a:solidFill>
              </a:rPr>
              <a:t>рекомендації </a:t>
            </a:r>
            <a:r>
              <a:rPr lang="uk-UA" sz="3200" b="1" dirty="0" smtClean="0">
                <a:solidFill>
                  <a:schemeClr val="tx1"/>
                </a:solidFill>
              </a:rPr>
              <a:t/>
            </a:r>
            <a:br>
              <a:rPr lang="uk-UA" sz="3200" b="1" dirty="0" smtClean="0">
                <a:solidFill>
                  <a:schemeClr val="tx1"/>
                </a:solidFill>
              </a:rPr>
            </a:br>
            <a:r>
              <a:rPr lang="uk-UA" sz="3200" dirty="0" smtClean="0">
                <a:solidFill>
                  <a:srgbClr val="002060"/>
                </a:solidFill>
              </a:rPr>
              <a:t>щодо взаємодії </a:t>
            </a:r>
            <a:r>
              <a:rPr lang="uk-UA" sz="3200" dirty="0">
                <a:solidFill>
                  <a:srgbClr val="002060"/>
                </a:solidFill>
              </a:rPr>
              <a:t>педагогічних працівників у </a:t>
            </a:r>
            <a:r>
              <a:rPr lang="uk-UA" sz="3200" dirty="0" smtClean="0">
                <a:solidFill>
                  <a:srgbClr val="002060"/>
                </a:solidFill>
              </a:rPr>
              <a:t>навчальних закладах </a:t>
            </a:r>
            <a:r>
              <a:rPr lang="uk-UA" sz="3200" dirty="0">
                <a:solidFill>
                  <a:srgbClr val="002060"/>
                </a:solidFill>
              </a:rPr>
              <a:t>та взаємодії з іншими органами і </a:t>
            </a:r>
            <a:r>
              <a:rPr lang="uk-UA" sz="3200" dirty="0" smtClean="0">
                <a:solidFill>
                  <a:srgbClr val="002060"/>
                </a:solidFill>
              </a:rPr>
              <a:t>службами щодо </a:t>
            </a:r>
            <a:r>
              <a:rPr lang="uk-UA" sz="3200" dirty="0">
                <a:solidFill>
                  <a:srgbClr val="002060"/>
                </a:solidFill>
              </a:rPr>
              <a:t>захисту прав </a:t>
            </a:r>
            <a:r>
              <a:rPr lang="uk-UA" sz="3200" dirty="0" smtClean="0">
                <a:solidFill>
                  <a:srgbClr val="002060"/>
                </a:solidFill>
              </a:rPr>
              <a:t>дітей</a:t>
            </a:r>
            <a:br>
              <a:rPr lang="uk-UA" sz="3200" dirty="0" smtClean="0">
                <a:solidFill>
                  <a:srgbClr val="002060"/>
                </a:solidFill>
              </a:rPr>
            </a:br>
            <a:r>
              <a:rPr lang="uk-UA" sz="3200" dirty="0" smtClean="0">
                <a:solidFill>
                  <a:srgbClr val="002060"/>
                </a:solidFill>
              </a:rPr>
              <a:t>(Лист МОНУ в</a:t>
            </a:r>
            <a:r>
              <a:rPr lang="uk-UA" sz="3600" dirty="0" smtClean="0">
                <a:solidFill>
                  <a:srgbClr val="002060"/>
                </a:solidFill>
              </a:rPr>
              <a:t>ід 28.10.14 №  1/9-557)</a:t>
            </a:r>
            <a:r>
              <a:rPr lang="uk-UA" sz="3600" dirty="0" smtClean="0"/>
              <a:t/>
            </a:r>
            <a:br>
              <a:rPr lang="uk-UA" sz="3600" dirty="0" smtClean="0"/>
            </a:br>
            <a:r>
              <a:rPr lang="uk-UA" sz="3200" b="1" dirty="0" smtClean="0">
                <a:solidFill>
                  <a:schemeClr val="tx1"/>
                </a:solidFill>
              </a:rPr>
              <a:t>Протокол </a:t>
            </a:r>
            <a:r>
              <a:rPr lang="uk-UA" sz="3200" b="1" dirty="0">
                <a:solidFill>
                  <a:schemeClr val="tx1"/>
                </a:solidFill>
              </a:rPr>
              <a:t>1-Н </a:t>
            </a:r>
            <a:r>
              <a:rPr lang="uk-UA" sz="3200" b="1" dirty="0" smtClean="0">
                <a:solidFill>
                  <a:schemeClr val="tx1"/>
                </a:solidFill>
              </a:rPr>
              <a:t/>
            </a:r>
            <a:br>
              <a:rPr lang="uk-UA" sz="3200" b="1" dirty="0" smtClean="0">
                <a:solidFill>
                  <a:schemeClr val="tx1"/>
                </a:solidFill>
              </a:rPr>
            </a:br>
            <a:r>
              <a:rPr lang="uk-UA" sz="3200" dirty="0" smtClean="0">
                <a:solidFill>
                  <a:srgbClr val="002060"/>
                </a:solidFill>
              </a:rPr>
              <a:t>про </a:t>
            </a:r>
            <a:r>
              <a:rPr lang="uk-UA" sz="3200" dirty="0">
                <a:solidFill>
                  <a:srgbClr val="002060"/>
                </a:solidFill>
              </a:rPr>
              <a:t>отримання </a:t>
            </a:r>
            <a:r>
              <a:rPr lang="uk-UA" sz="3200" dirty="0" smtClean="0">
                <a:solidFill>
                  <a:srgbClr val="002060"/>
                </a:solidFill>
              </a:rPr>
              <a:t>відомостей  </a:t>
            </a:r>
            <a:r>
              <a:rPr lang="uk-UA" sz="3200" dirty="0">
                <a:solidFill>
                  <a:srgbClr val="002060"/>
                </a:solidFill>
              </a:rPr>
              <a:t>про вчинення насильства над дитиною або реальну загрозу його </a:t>
            </a:r>
            <a:r>
              <a:rPr lang="uk-UA" sz="3200" dirty="0" smtClean="0">
                <a:solidFill>
                  <a:srgbClr val="002060"/>
                </a:solidFill>
              </a:rPr>
              <a:t>вчинення</a:t>
            </a:r>
            <a:r>
              <a:rPr lang="ru-RU" sz="3200" dirty="0"/>
              <a:t/>
            </a:r>
            <a:br>
              <a:rPr lang="ru-RU" sz="3200" dirty="0"/>
            </a:br>
            <a:r>
              <a:rPr lang="uk-UA" sz="3200" b="1" dirty="0">
                <a:solidFill>
                  <a:schemeClr val="tx1"/>
                </a:solidFill>
              </a:rPr>
              <a:t>Протокол </a:t>
            </a:r>
            <a:r>
              <a:rPr lang="uk-UA" sz="3200" b="1" dirty="0" smtClean="0">
                <a:solidFill>
                  <a:schemeClr val="tx1"/>
                </a:solidFill>
              </a:rPr>
              <a:t> 2-Н</a:t>
            </a:r>
            <a:r>
              <a:rPr lang="ru-RU" sz="3200" b="1" dirty="0">
                <a:solidFill>
                  <a:schemeClr val="tx1"/>
                </a:solidFill>
              </a:rPr>
              <a:t/>
            </a:r>
            <a:br>
              <a:rPr lang="ru-RU" sz="3200" b="1" dirty="0">
                <a:solidFill>
                  <a:schemeClr val="tx1"/>
                </a:solidFill>
              </a:rPr>
            </a:br>
            <a:r>
              <a:rPr lang="uk-UA" sz="3200" dirty="0">
                <a:solidFill>
                  <a:srgbClr val="002060"/>
                </a:solidFill>
              </a:rPr>
              <a:t>дій працівника психологічної служби </a:t>
            </a:r>
            <a:r>
              <a:rPr lang="ru-RU" sz="3200" dirty="0">
                <a:solidFill>
                  <a:srgbClr val="002060"/>
                </a:solidFill>
              </a:rPr>
              <a:t/>
            </a:r>
            <a:br>
              <a:rPr lang="ru-RU" sz="3200" dirty="0">
                <a:solidFill>
                  <a:srgbClr val="002060"/>
                </a:solidFill>
              </a:rPr>
            </a:br>
            <a:r>
              <a:rPr lang="uk-UA" sz="3200" dirty="0">
                <a:solidFill>
                  <a:srgbClr val="002060"/>
                </a:solidFill>
              </a:rPr>
              <a:t> у випадку, коли він стає свідком насильства або жорстокого поводження з </a:t>
            </a:r>
            <a:r>
              <a:rPr lang="uk-UA" sz="3200" dirty="0" smtClean="0">
                <a:solidFill>
                  <a:srgbClr val="002060"/>
                </a:solidFill>
              </a:rPr>
              <a:t>дитиною</a:t>
            </a:r>
            <a:r>
              <a:rPr lang="uk-UA" sz="3200" dirty="0" smtClean="0"/>
              <a:t/>
            </a:r>
            <a:br>
              <a:rPr lang="uk-UA" sz="3200" dirty="0" smtClean="0"/>
            </a:br>
            <a:r>
              <a:rPr lang="uk-UA" sz="3200" dirty="0" smtClean="0"/>
              <a:t> </a:t>
            </a:r>
            <a:r>
              <a:rPr lang="ru-RU" sz="3200" dirty="0"/>
              <a:t/>
            </a:r>
            <a:br>
              <a:rPr lang="ru-RU" sz="3200" dirty="0"/>
            </a:br>
            <a:endParaRPr lang="ru-RU" sz="3200" dirty="0"/>
          </a:p>
        </p:txBody>
      </p:sp>
    </p:spTree>
    <p:extLst>
      <p:ext uri="{BB962C8B-B14F-4D97-AF65-F5344CB8AC3E}">
        <p14:creationId xmlns="" xmlns:p14="http://schemas.microsoft.com/office/powerpoint/2010/main" val="896046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40960" cy="6624736"/>
          </a:xfrm>
          <a:solidFill>
            <a:schemeClr val="accent3">
              <a:lumMod val="40000"/>
              <a:lumOff val="60000"/>
            </a:schemeClr>
          </a:solidFill>
        </p:spPr>
        <p:txBody>
          <a:bodyPr/>
          <a:lstStyle/>
          <a:p>
            <a:pPr algn="ctr"/>
            <a:r>
              <a:rPr lang="uk-UA" b="1" dirty="0" smtClean="0"/>
              <a:t/>
            </a:r>
            <a:br>
              <a:rPr lang="uk-UA" b="1" dirty="0" smtClean="0"/>
            </a:br>
            <a:r>
              <a:rPr lang="uk-UA" b="1" dirty="0" smtClean="0">
                <a:solidFill>
                  <a:srgbClr val="C00000"/>
                </a:solidFill>
              </a:rPr>
              <a:t>Чого </a:t>
            </a:r>
            <a:r>
              <a:rPr lang="uk-UA" b="1" dirty="0">
                <a:solidFill>
                  <a:srgbClr val="C00000"/>
                </a:solidFill>
              </a:rPr>
              <a:t>не слід робити</a:t>
            </a:r>
            <a:r>
              <a:rPr lang="ru-RU" dirty="0">
                <a:solidFill>
                  <a:srgbClr val="002060"/>
                </a:solidFill>
              </a:rPr>
              <a:t/>
            </a:r>
            <a:br>
              <a:rPr lang="ru-RU" dirty="0">
                <a:solidFill>
                  <a:srgbClr val="002060"/>
                </a:solidFill>
              </a:rPr>
            </a:br>
            <a:r>
              <a:rPr lang="ru-RU" sz="3800" dirty="0" smtClean="0">
                <a:solidFill>
                  <a:srgbClr val="002060"/>
                </a:solidFill>
                <a:latin typeface="Bahnschrift SemiBold SemiConden" pitchFamily="34" charset="0"/>
              </a:rPr>
              <a:t>1. </a:t>
            </a:r>
            <a:r>
              <a:rPr lang="uk-UA" sz="3800" dirty="0" smtClean="0">
                <a:solidFill>
                  <a:srgbClr val="002060"/>
                </a:solidFill>
                <a:latin typeface="Bahnschrift SemiBold SemiConden" pitchFamily="34" charset="0"/>
              </a:rPr>
              <a:t>За </a:t>
            </a:r>
            <a:r>
              <a:rPr lang="uk-UA" sz="3800" dirty="0">
                <a:solidFill>
                  <a:srgbClr val="002060"/>
                </a:solidFill>
                <a:latin typeface="Bahnschrift SemiBold SemiConden" pitchFamily="34" charset="0"/>
              </a:rPr>
              <a:t>жодних умов не треба замовчувати виявлені факти жорстокого поводження з дитиною або реальної </a:t>
            </a:r>
            <a:r>
              <a:rPr lang="uk-UA" sz="3800" dirty="0" smtClean="0">
                <a:solidFill>
                  <a:srgbClr val="002060"/>
                </a:solidFill>
                <a:latin typeface="Bahnschrift SemiBold SemiConden" pitchFamily="34" charset="0"/>
              </a:rPr>
              <a:t>загрози </a:t>
            </a:r>
            <a:r>
              <a:rPr lang="uk-UA" sz="3800" dirty="0">
                <a:solidFill>
                  <a:srgbClr val="002060"/>
                </a:solidFill>
                <a:latin typeface="Bahnschrift SemiBold SemiConden" pitchFamily="34" charset="0"/>
              </a:rPr>
              <a:t>вчинення насильства над </a:t>
            </a:r>
            <a:r>
              <a:rPr lang="uk-UA" sz="3800" dirty="0" smtClean="0">
                <a:solidFill>
                  <a:srgbClr val="002060"/>
                </a:solidFill>
                <a:latin typeface="Bahnschrift SemiBold SemiConden" pitchFamily="34" charset="0"/>
              </a:rPr>
              <a:t>нею.</a:t>
            </a:r>
            <a:br>
              <a:rPr lang="uk-UA" sz="3800" dirty="0" smtClean="0">
                <a:solidFill>
                  <a:srgbClr val="002060"/>
                </a:solidFill>
                <a:latin typeface="Bahnschrift SemiBold SemiConden" pitchFamily="34" charset="0"/>
              </a:rPr>
            </a:br>
            <a:r>
              <a:rPr lang="uk-UA" sz="3800" dirty="0" smtClean="0">
                <a:solidFill>
                  <a:srgbClr val="002060"/>
                </a:solidFill>
                <a:latin typeface="Bahnschrift SemiBold SemiConden" pitchFamily="34" charset="0"/>
              </a:rPr>
              <a:t>2. Також </a:t>
            </a:r>
            <a:r>
              <a:rPr lang="uk-UA" sz="3800" dirty="0">
                <a:solidFill>
                  <a:srgbClr val="002060"/>
                </a:solidFill>
                <a:latin typeface="Bahnschrift SemiBold SemiConden" pitchFamily="34" charset="0"/>
              </a:rPr>
              <a:t>не слід намагатися самотужки вирішити </a:t>
            </a:r>
            <a:r>
              <a:rPr lang="uk-UA" sz="3800" dirty="0" smtClean="0">
                <a:solidFill>
                  <a:srgbClr val="002060"/>
                </a:solidFill>
                <a:latin typeface="Bahnschrift SemiBold SemiConden" pitchFamily="34" charset="0"/>
              </a:rPr>
              <a:t>проблему.  Це є </a:t>
            </a:r>
            <a:r>
              <a:rPr lang="uk-UA" sz="3800" dirty="0">
                <a:solidFill>
                  <a:srgbClr val="002060"/>
                </a:solidFill>
                <a:latin typeface="Bahnschrift SemiBold SemiConden" pitchFamily="34" charset="0"/>
              </a:rPr>
              <a:t>компетенцією установ, організацій і посадових осіб, до яких було передано звернення чи повідомлення.</a:t>
            </a:r>
            <a:r>
              <a:rPr lang="ru-RU" sz="3600" dirty="0">
                <a:solidFill>
                  <a:srgbClr val="002060"/>
                </a:solidFill>
              </a:rPr>
              <a:t/>
            </a:r>
            <a:br>
              <a:rPr lang="ru-RU" sz="3600" dirty="0">
                <a:solidFill>
                  <a:srgbClr val="002060"/>
                </a:solidFill>
              </a:rPr>
            </a:br>
            <a:r>
              <a:rPr lang="uk-UA" sz="3600" dirty="0" smtClean="0"/>
              <a:t/>
            </a:r>
            <a:br>
              <a:rPr lang="uk-UA" sz="3600" dirty="0" smtClean="0"/>
            </a:br>
            <a:endParaRPr lang="ru-RU" sz="3600" dirty="0"/>
          </a:p>
        </p:txBody>
      </p:sp>
    </p:spTree>
    <p:extLst>
      <p:ext uri="{BB962C8B-B14F-4D97-AF65-F5344CB8AC3E}">
        <p14:creationId xmlns="" xmlns:p14="http://schemas.microsoft.com/office/powerpoint/2010/main" val="330810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accent5">
              <a:lumMod val="20000"/>
              <a:lumOff val="80000"/>
            </a:schemeClr>
          </a:solidFill>
        </p:spPr>
        <p:txBody>
          <a:bodyPr>
            <a:normAutofit fontScale="90000"/>
          </a:bodyPr>
          <a:lstStyle/>
          <a:p>
            <a:pPr algn="ctr"/>
            <a:r>
              <a:rPr lang="ru-RU" dirty="0"/>
              <a:t/>
            </a:r>
            <a:br>
              <a:rPr lang="ru-RU" dirty="0"/>
            </a:br>
            <a:r>
              <a:rPr lang="uk-UA" sz="4400" b="1" dirty="0" smtClean="0">
                <a:solidFill>
                  <a:srgbClr val="C00000"/>
                </a:solidFill>
                <a:latin typeface="Bahnschrift SemiBold" pitchFamily="34" charset="0"/>
              </a:rPr>
              <a:t>Мо́бінг </a:t>
            </a:r>
            <a:r>
              <a:rPr lang="uk-UA" sz="4000" dirty="0" smtClean="0">
                <a:solidFill>
                  <a:srgbClr val="C00000"/>
                </a:solidFill>
                <a:latin typeface="Bahnschrift SemiBold" pitchFamily="34" charset="0"/>
              </a:rPr>
              <a:t> -</a:t>
            </a:r>
            <a:r>
              <a:rPr lang="uk-UA" sz="4000" dirty="0" smtClean="0">
                <a:solidFill>
                  <a:srgbClr val="002060"/>
                </a:solidFill>
                <a:latin typeface="Bahnschrift SemiBold" pitchFamily="34" charset="0"/>
              </a:rPr>
              <a:t> </a:t>
            </a:r>
            <a:r>
              <a:rPr lang="uk-UA" sz="3800" dirty="0" smtClean="0">
                <a:solidFill>
                  <a:srgbClr val="002060"/>
                </a:solidFill>
                <a:latin typeface="Bahnschrift SemiBold" pitchFamily="34" charset="0"/>
              </a:rPr>
              <a:t>форма психологічного тиску (насильства) у вигляді цькування когось із членів  педагогічного колективу, що включає систематично повторюване вороже й неетичне поводження одного або декількох людей, спрямоване проти іншої людини, в основному однієї, з метою послаблення її позиції у групі чи навіть витіснення з неї. Інструменти мобінгу — приховування інформації, ізоляція, обливання брудом, безперестанна критика, поширення пліток, висміювання, окрики тощо.</a:t>
            </a:r>
            <a:r>
              <a:rPr lang="ru-RU" sz="3800" dirty="0" smtClean="0">
                <a:solidFill>
                  <a:schemeClr val="tx1"/>
                </a:solidFill>
              </a:rPr>
              <a:t/>
            </a:r>
            <a:br>
              <a:rPr lang="ru-RU" sz="3800" dirty="0" smtClean="0">
                <a:solidFill>
                  <a:schemeClr val="tx1"/>
                </a:solidFill>
              </a:rPr>
            </a:br>
            <a:endParaRPr lang="ru-RU" sz="3800" dirty="0">
              <a:solidFill>
                <a:schemeClr val="tx1"/>
              </a:solidFill>
            </a:endParaRPr>
          </a:p>
        </p:txBody>
      </p:sp>
    </p:spTree>
    <p:extLst>
      <p:ext uri="{BB962C8B-B14F-4D97-AF65-F5344CB8AC3E}">
        <p14:creationId xmlns="" xmlns:p14="http://schemas.microsoft.com/office/powerpoint/2010/main" val="4103802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15200" cy="6394722"/>
          </a:xfrm>
          <a:solidFill>
            <a:srgbClr val="FFC000"/>
          </a:solidFill>
        </p:spPr>
        <p:txBody>
          <a:bodyPr/>
          <a:lstStyle/>
          <a:p>
            <a:pPr algn="ctr"/>
            <a:r>
              <a:rPr lang="uk-UA" sz="7200" b="1" dirty="0" smtClean="0">
                <a:solidFill>
                  <a:srgbClr val="C00000"/>
                </a:solidFill>
              </a:rPr>
              <a:t>ДЯКУЮ ЗА УВАГУ</a:t>
            </a:r>
            <a:r>
              <a:rPr lang="uk-UA" sz="7200" b="1" dirty="0" smtClean="0">
                <a:solidFill>
                  <a:srgbClr val="C00000"/>
                </a:solidFill>
              </a:rPr>
              <a:t>!</a:t>
            </a:r>
            <a:br>
              <a:rPr lang="uk-UA" sz="7200" b="1" dirty="0" smtClean="0">
                <a:solidFill>
                  <a:srgbClr val="C00000"/>
                </a:solidFill>
              </a:rPr>
            </a:br>
            <a:r>
              <a:rPr lang="uk-UA" sz="7200" b="1" dirty="0" smtClean="0">
                <a:solidFill>
                  <a:srgbClr val="C00000"/>
                </a:solidFill>
              </a:rPr>
              <a:t/>
            </a:r>
            <a:br>
              <a:rPr lang="uk-UA" sz="7200" b="1" dirty="0" smtClean="0">
                <a:solidFill>
                  <a:srgbClr val="C00000"/>
                </a:solidFill>
              </a:rPr>
            </a:br>
            <a:r>
              <a:rPr lang="uk-UA" sz="7200" b="1" dirty="0" smtClean="0">
                <a:solidFill>
                  <a:srgbClr val="C00000"/>
                </a:solidFill>
              </a:rPr>
              <a:t/>
            </a:r>
            <a:br>
              <a:rPr lang="uk-UA" sz="7200" b="1" dirty="0" smtClean="0">
                <a:solidFill>
                  <a:srgbClr val="C00000"/>
                </a:solidFill>
              </a:rPr>
            </a:br>
            <a:endParaRPr lang="ru-RU" sz="7200" b="1" dirty="0">
              <a:solidFill>
                <a:srgbClr val="C00000"/>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3068960"/>
            <a:ext cx="7416824" cy="35283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07271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12968" cy="6552728"/>
          </a:xfrm>
          <a:solidFill>
            <a:schemeClr val="accent2">
              <a:lumMod val="20000"/>
              <a:lumOff val="80000"/>
            </a:schemeClr>
          </a:solidFill>
        </p:spPr>
        <p:txBody>
          <a:bodyPr/>
          <a:lstStyle/>
          <a:p>
            <a:pPr algn="ctr"/>
            <a:r>
              <a:rPr lang="uk-UA" sz="4400" b="1" dirty="0" smtClean="0">
                <a:solidFill>
                  <a:srgbClr val="C00000"/>
                </a:solidFill>
                <a:latin typeface="Bahnschrift SemiBold" pitchFamily="34" charset="0"/>
              </a:rPr>
              <a:t>Булінг</a:t>
            </a:r>
            <a:r>
              <a:rPr lang="uk-UA" sz="4400" dirty="0" smtClean="0">
                <a:solidFill>
                  <a:srgbClr val="002060"/>
                </a:solidFill>
                <a:latin typeface="Bahnschrift SemiBold" pitchFamily="34" charset="0"/>
              </a:rPr>
              <a:t> </a:t>
            </a:r>
            <a:r>
              <a:rPr lang="uk-UA" sz="4400" i="1" dirty="0" smtClean="0">
                <a:solidFill>
                  <a:srgbClr val="002060"/>
                </a:solidFill>
                <a:latin typeface="Bahnschrift SemiBold" pitchFamily="34" charset="0"/>
              </a:rPr>
              <a:t>(від англ. </a:t>
            </a:r>
            <a:r>
              <a:rPr lang="en-US" sz="4400" i="1" dirty="0" smtClean="0">
                <a:solidFill>
                  <a:srgbClr val="002060"/>
                </a:solidFill>
                <a:latin typeface="Bahnschrift SemiBold" pitchFamily="34" charset="0"/>
              </a:rPr>
              <a:t>B</a:t>
            </a:r>
            <a:r>
              <a:rPr lang="uk-UA" sz="4400" i="1" dirty="0" smtClean="0">
                <a:solidFill>
                  <a:srgbClr val="002060"/>
                </a:solidFill>
                <a:latin typeface="Bahnschrift SemiBold" pitchFamily="34" charset="0"/>
              </a:rPr>
              <a:t>ully - хуліган, залякувати) </a:t>
            </a:r>
            <a:r>
              <a:rPr lang="uk-UA" sz="4400" dirty="0" smtClean="0">
                <a:solidFill>
                  <a:srgbClr val="002060"/>
                </a:solidFill>
                <a:latin typeface="Bahnschrift SemiBold" pitchFamily="34" charset="0"/>
              </a:rPr>
              <a:t>– форма психологічного насильства в учнівських колективах у вигляді цькування, приниження, бойкоту, насмішок, дезінформації, псування особистих речей, позбавлення їжі та грошей, фізичної розправи тощо.</a:t>
            </a:r>
            <a:endParaRPr lang="ru-RU" sz="4400" dirty="0">
              <a:solidFill>
                <a:srgbClr val="002060"/>
              </a:solidFill>
              <a:latin typeface="Bahnschrift Semi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6624736"/>
          </a:xfrm>
          <a:solidFill>
            <a:schemeClr val="accent2">
              <a:lumMod val="20000"/>
              <a:lumOff val="80000"/>
            </a:schemeClr>
          </a:solidFill>
        </p:spPr>
        <p:txBody>
          <a:bodyPr/>
          <a:lstStyle/>
          <a:p>
            <a:pPr algn="ctr"/>
            <a:r>
              <a:rPr lang="uk-UA" sz="3600" b="1" dirty="0" smtClean="0">
                <a:solidFill>
                  <a:srgbClr val="C00000"/>
                </a:solidFill>
                <a:latin typeface="Bahnschrift SemiBold SemiConden" pitchFamily="34" charset="0"/>
              </a:rPr>
              <a:t>Булінг відрізняється від сварки або конфлікту між дітьми </a:t>
            </a:r>
            <a:r>
              <a:rPr lang="uk-UA" sz="3600" dirty="0" smtClean="0">
                <a:solidFill>
                  <a:srgbClr val="C00000"/>
                </a:solidFill>
                <a:latin typeface="Bahnschrift SemiBold SemiConden" pitchFamily="34" charset="0"/>
              </a:rPr>
              <a:t>кількома типовими ознаками:</a:t>
            </a:r>
            <a:r>
              <a:rPr lang="ru-RU" sz="3200" dirty="0" smtClean="0">
                <a:solidFill>
                  <a:srgbClr val="002060"/>
                </a:solidFill>
                <a:latin typeface="Bahnschrift SemiBold SemiConden" pitchFamily="34" charset="0"/>
              </a:rPr>
              <a:t/>
            </a:r>
            <a:br>
              <a:rPr lang="ru-RU" sz="3200" dirty="0" smtClean="0">
                <a:solidFill>
                  <a:srgbClr val="002060"/>
                </a:solidFill>
                <a:latin typeface="Bahnschrift SemiBold SemiConden" pitchFamily="34" charset="0"/>
              </a:rPr>
            </a:br>
            <a:r>
              <a:rPr lang="uk-UA" sz="3200" b="1" dirty="0" smtClean="0">
                <a:solidFill>
                  <a:srgbClr val="C00000"/>
                </a:solidFill>
                <a:latin typeface="Bahnschrift SemiBold SemiConden" pitchFamily="34" charset="0"/>
              </a:rPr>
              <a:t>По-перше</a:t>
            </a:r>
            <a:r>
              <a:rPr lang="uk-UA" sz="3200" b="1" dirty="0" smtClean="0">
                <a:solidFill>
                  <a:srgbClr val="002060"/>
                </a:solidFill>
                <a:latin typeface="Bahnschrift SemiBold SemiConden" pitchFamily="34" charset="0"/>
              </a:rPr>
              <a:t>, це систематичність (повторюваність) діяння </a:t>
            </a:r>
            <a:r>
              <a:rPr lang="uk-UA" sz="3200" dirty="0" smtClean="0">
                <a:solidFill>
                  <a:srgbClr val="002060"/>
                </a:solidFill>
                <a:latin typeface="Bahnschrift SemiBold SemiConden" pitchFamily="34" charset="0"/>
              </a:rPr>
              <a:t>- вчинення різних формах насильства (фізичного, економічного, психологічного, сексуального, в тому числі за допомогою засобів електронної комунікації) двічі і більше разів стосовно однієї і тієї ж особи;</a:t>
            </a:r>
            <a:r>
              <a:rPr lang="ru-RU" sz="3200" dirty="0" smtClean="0">
                <a:solidFill>
                  <a:srgbClr val="002060"/>
                </a:solidFill>
                <a:latin typeface="Bahnschrift SemiBold SemiConden" pitchFamily="34" charset="0"/>
              </a:rPr>
              <a:t/>
            </a:r>
            <a:br>
              <a:rPr lang="ru-RU" sz="3200" dirty="0" smtClean="0">
                <a:solidFill>
                  <a:srgbClr val="002060"/>
                </a:solidFill>
                <a:latin typeface="Bahnschrift SemiBold SemiConden" pitchFamily="34" charset="0"/>
              </a:rPr>
            </a:br>
            <a:r>
              <a:rPr lang="uk-UA" sz="3200" dirty="0" smtClean="0">
                <a:solidFill>
                  <a:srgbClr val="C00000"/>
                </a:solidFill>
                <a:latin typeface="Bahnschrift SemiBold SemiConden" pitchFamily="34" charset="0"/>
              </a:rPr>
              <a:t>По друге</a:t>
            </a:r>
            <a:r>
              <a:rPr lang="uk-UA" sz="3200" dirty="0" smtClean="0">
                <a:solidFill>
                  <a:srgbClr val="002060"/>
                </a:solidFill>
                <a:latin typeface="Bahnschrift SemiBold SemiConden" pitchFamily="34" charset="0"/>
              </a:rPr>
              <a:t>, булінг  майже завжди має злий умисел, коли метою дій кривдника є умисне заподіяння психічної та/або фізичної шкоди, приниження, страху, тривоги, бажання підпорядковувати потерпілого своїм інтересам та/або спричинення соціальної ізоляції потерпілого;</a:t>
            </a:r>
            <a:r>
              <a:rPr lang="ru-RU" sz="2400" dirty="0" smtClean="0">
                <a:solidFill>
                  <a:srgbClr val="002060"/>
                </a:solidFill>
                <a:latin typeface="Bahnschrift SemiBold SemiConden" pitchFamily="34" charset="0"/>
              </a:rPr>
              <a:t/>
            </a:r>
            <a:br>
              <a:rPr lang="ru-RU" sz="2400" dirty="0" smtClean="0">
                <a:solidFill>
                  <a:srgbClr val="002060"/>
                </a:solidFill>
                <a:latin typeface="Bahnschrift SemiBold SemiConden" pitchFamily="34" charset="0"/>
              </a:rPr>
            </a:br>
            <a:endParaRPr lang="ru-RU" sz="2400" dirty="0">
              <a:solidFill>
                <a:srgbClr val="002060"/>
              </a:solidFill>
              <a:latin typeface="Bahnschrift SemiBold SemiConden"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6669360"/>
          </a:xfrm>
          <a:solidFill>
            <a:schemeClr val="accent6">
              <a:lumMod val="20000"/>
              <a:lumOff val="80000"/>
            </a:schemeClr>
          </a:solidFill>
        </p:spPr>
        <p:txBody>
          <a:bodyPr/>
          <a:lstStyle/>
          <a:p>
            <a:pPr algn="ctr"/>
            <a:r>
              <a:rPr lang="uk-UA" sz="3600" dirty="0" smtClean="0">
                <a:solidFill>
                  <a:srgbClr val="C00000"/>
                </a:solidFill>
                <a:latin typeface="Bahnschrift SemiBold SemiConden" pitchFamily="34" charset="0"/>
              </a:rPr>
              <a:t>По-третє,</a:t>
            </a:r>
            <a:r>
              <a:rPr lang="uk-UA" sz="3600" dirty="0" smtClean="0">
                <a:solidFill>
                  <a:srgbClr val="002060"/>
                </a:solidFill>
                <a:latin typeface="Bahnschrift SemiBold SemiConden" pitchFamily="34" charset="0"/>
              </a:rPr>
              <a:t> для булінгу характерний дисбаланс сил - владний дисбаланс між кривдником і потерпілим (асиметричні відносини), різниця у фізичному розвитку, соціальному статусі, стані здоров’я (наявність інвалідності чи особливих освітніх потреб), ментальному розвитку тощо;</a:t>
            </a:r>
            <a:r>
              <a:rPr lang="ru-RU" sz="3600" dirty="0" smtClean="0">
                <a:solidFill>
                  <a:srgbClr val="002060"/>
                </a:solidFill>
                <a:latin typeface="Bahnschrift SemiBold SemiConden" pitchFamily="34" charset="0"/>
              </a:rPr>
              <a:t/>
            </a:r>
            <a:br>
              <a:rPr lang="ru-RU" sz="3600" dirty="0" smtClean="0">
                <a:solidFill>
                  <a:srgbClr val="002060"/>
                </a:solidFill>
                <a:latin typeface="Bahnschrift SemiBold SemiConden" pitchFamily="34" charset="0"/>
              </a:rPr>
            </a:br>
            <a:r>
              <a:rPr lang="uk-UA" sz="3600" dirty="0" smtClean="0">
                <a:solidFill>
                  <a:srgbClr val="C00000"/>
                </a:solidFill>
                <a:latin typeface="Bahnschrift SemiBold SemiConden" pitchFamily="34" charset="0"/>
              </a:rPr>
              <a:t>По-четверте, </a:t>
            </a:r>
            <a:r>
              <a:rPr lang="uk-UA" sz="3600" dirty="0" smtClean="0">
                <a:solidFill>
                  <a:srgbClr val="002060"/>
                </a:solidFill>
                <a:latin typeface="Bahnschrift SemiBold SemiConden" pitchFamily="34" charset="0"/>
              </a:rPr>
              <a:t>відсутність розкаяння у кривдника.</a:t>
            </a:r>
            <a:r>
              <a:rPr lang="ru-RU" sz="3600" dirty="0" smtClean="0">
                <a:solidFill>
                  <a:srgbClr val="002060"/>
                </a:solidFill>
                <a:latin typeface="Bahnschrift SemiBold SemiConden" pitchFamily="34" charset="0"/>
              </a:rPr>
              <a:t/>
            </a:r>
            <a:br>
              <a:rPr lang="ru-RU" sz="3600" dirty="0" smtClean="0">
                <a:solidFill>
                  <a:srgbClr val="002060"/>
                </a:solidFill>
                <a:latin typeface="Bahnschrift SemiBold SemiConden" pitchFamily="34" charset="0"/>
              </a:rPr>
            </a:br>
            <a:r>
              <a:rPr lang="uk-UA" sz="3600" dirty="0" smtClean="0">
                <a:solidFill>
                  <a:srgbClr val="C00000"/>
                </a:solidFill>
                <a:latin typeface="Bahnschrift SemiBold SemiConden" pitchFamily="34" charset="0"/>
              </a:rPr>
              <a:t>Варто пам’ятати, </a:t>
            </a:r>
            <a:r>
              <a:rPr lang="uk-UA" sz="3600" dirty="0" smtClean="0">
                <a:solidFill>
                  <a:srgbClr val="002060"/>
                </a:solidFill>
                <a:latin typeface="Bahnschrift SemiBold SemiConden" pitchFamily="34" charset="0"/>
              </a:rPr>
              <a:t>що булінг ніколи не припиняється самостійно – потрібно втручання сторонніх осіб, захист і допомога потерпілому, кривднику та свідкам.</a:t>
            </a: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Шкільний булінг - презентація з психології"/>
          <p:cNvPicPr>
            <a:picLocks noChangeAspect="1" noChangeArrowheads="1"/>
          </p:cNvPicPr>
          <p:nvPr/>
        </p:nvPicPr>
        <p:blipFill>
          <a:blip r:embed="rId2" cstate="print"/>
          <a:srcRect/>
          <a:stretch>
            <a:fillRect/>
          </a:stretch>
        </p:blipFill>
        <p:spPr bwMode="auto">
          <a:xfrm>
            <a:off x="179512" y="116632"/>
            <a:ext cx="8784976" cy="65040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95536" y="188913"/>
            <a:ext cx="5400427" cy="3095625"/>
          </a:xfrm>
          <a:solidFill>
            <a:srgbClr val="FFFF00"/>
          </a:solidFill>
        </p:spPr>
        <p:txBody>
          <a:bodyPr/>
          <a:lstStyle/>
          <a:p>
            <a:pPr algn="ctr" eaLnBrk="1" hangingPunct="1">
              <a:defRPr/>
            </a:pPr>
            <a:r>
              <a:rPr lang="uk-UA" sz="4800" b="1" dirty="0" smtClean="0">
                <a:solidFill>
                  <a:srgbClr val="663300"/>
                </a:solidFill>
              </a:rPr>
              <a:t>Соціальна структура булінгу: </a:t>
            </a:r>
          </a:p>
        </p:txBody>
      </p:sp>
      <p:sp>
        <p:nvSpPr>
          <p:cNvPr id="72707" name="Rectangle 3"/>
          <p:cNvSpPr>
            <a:spLocks noGrp="1" noChangeArrowheads="1"/>
          </p:cNvSpPr>
          <p:nvPr>
            <p:ph type="body" idx="1"/>
          </p:nvPr>
        </p:nvSpPr>
        <p:spPr>
          <a:xfrm>
            <a:off x="395536" y="3284538"/>
            <a:ext cx="8445252" cy="3312814"/>
          </a:xfrm>
          <a:solidFill>
            <a:schemeClr val="accent4">
              <a:lumMod val="20000"/>
              <a:lumOff val="80000"/>
            </a:schemeClr>
          </a:solidFill>
        </p:spPr>
        <p:txBody>
          <a:bodyPr>
            <a:normAutofit/>
          </a:bodyPr>
          <a:lstStyle/>
          <a:p>
            <a:pPr algn="ctr" eaLnBrk="1" hangingPunct="1"/>
            <a:r>
              <a:rPr lang="uk-UA" sz="4800" b="1" dirty="0" smtClean="0">
                <a:solidFill>
                  <a:srgbClr val="000066"/>
                </a:solidFill>
                <a:latin typeface="Book Antiqua" pitchFamily="18" charset="0"/>
              </a:rPr>
              <a:t>переслідувач;</a:t>
            </a:r>
          </a:p>
          <a:p>
            <a:pPr algn="ctr" eaLnBrk="1" hangingPunct="1"/>
            <a:r>
              <a:rPr lang="uk-UA" sz="4800" b="1" dirty="0" smtClean="0">
                <a:solidFill>
                  <a:srgbClr val="000066"/>
                </a:solidFill>
                <a:latin typeface="Book Antiqua" pitchFamily="18" charset="0"/>
              </a:rPr>
              <a:t> жертва;</a:t>
            </a:r>
          </a:p>
          <a:p>
            <a:pPr algn="ctr" eaLnBrk="1" hangingPunct="1"/>
            <a:r>
              <a:rPr lang="uk-UA" sz="4800" b="1" dirty="0" smtClean="0">
                <a:solidFill>
                  <a:srgbClr val="000066"/>
                </a:solidFill>
                <a:latin typeface="Book Antiqua" pitchFamily="18" charset="0"/>
              </a:rPr>
              <a:t>спостерігач(і).</a:t>
            </a:r>
          </a:p>
        </p:txBody>
      </p:sp>
      <p:pic>
        <p:nvPicPr>
          <p:cNvPr id="10244" name="Picture 4" descr="13"/>
          <p:cNvPicPr>
            <a:picLocks noChangeAspect="1" noChangeArrowheads="1"/>
          </p:cNvPicPr>
          <p:nvPr/>
        </p:nvPicPr>
        <p:blipFill>
          <a:blip r:embed="rId2" cstate="print"/>
          <a:srcRect/>
          <a:stretch>
            <a:fillRect/>
          </a:stretch>
        </p:blipFill>
        <p:spPr bwMode="auto">
          <a:xfrm>
            <a:off x="5940152" y="188640"/>
            <a:ext cx="3024336" cy="30243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2706"/>
                                        </p:tgtEl>
                                        <p:attrNameLst>
                                          <p:attrName>style.visibility</p:attrName>
                                        </p:attrNameLst>
                                      </p:cBhvr>
                                      <p:to>
                                        <p:strVal val="visible"/>
                                      </p:to>
                                    </p:set>
                                    <p:anim calcmode="lin" valueType="num">
                                      <p:cBhvr>
                                        <p:cTn id="7" dur="1000" fill="hold"/>
                                        <p:tgtEl>
                                          <p:spTgt spid="72706"/>
                                        </p:tgtEl>
                                        <p:attrNameLst>
                                          <p:attrName>ppt_w</p:attrName>
                                        </p:attrNameLst>
                                      </p:cBhvr>
                                      <p:tavLst>
                                        <p:tav tm="0">
                                          <p:val>
                                            <p:fltVal val="0"/>
                                          </p:val>
                                        </p:tav>
                                        <p:tav tm="100000">
                                          <p:val>
                                            <p:strVal val="#ppt_w"/>
                                          </p:val>
                                        </p:tav>
                                      </p:tavLst>
                                    </p:anim>
                                    <p:anim calcmode="lin" valueType="num">
                                      <p:cBhvr>
                                        <p:cTn id="8" dur="1000" fill="hold"/>
                                        <p:tgtEl>
                                          <p:spTgt spid="72706"/>
                                        </p:tgtEl>
                                        <p:attrNameLst>
                                          <p:attrName>ppt_h</p:attrName>
                                        </p:attrNameLst>
                                      </p:cBhvr>
                                      <p:tavLst>
                                        <p:tav tm="0">
                                          <p:val>
                                            <p:fltVal val="0"/>
                                          </p:val>
                                        </p:tav>
                                        <p:tav tm="100000">
                                          <p:val>
                                            <p:strVal val="#ppt_h"/>
                                          </p:val>
                                        </p:tav>
                                      </p:tavLst>
                                    </p:anim>
                                    <p:anim calcmode="lin" valueType="num">
                                      <p:cBhvr>
                                        <p:cTn id="9" dur="1000" fill="hold"/>
                                        <p:tgtEl>
                                          <p:spTgt spid="72706"/>
                                        </p:tgtEl>
                                        <p:attrNameLst>
                                          <p:attrName>style.rotation</p:attrName>
                                        </p:attrNameLst>
                                      </p:cBhvr>
                                      <p:tavLst>
                                        <p:tav tm="0">
                                          <p:val>
                                            <p:fltVal val="90"/>
                                          </p:val>
                                        </p:tav>
                                        <p:tav tm="100000">
                                          <p:val>
                                            <p:fltVal val="0"/>
                                          </p:val>
                                        </p:tav>
                                      </p:tavLst>
                                    </p:anim>
                                    <p:animEffect transition="in" filter="fade">
                                      <p:cBhvr>
                                        <p:cTn id="10" dur="1000"/>
                                        <p:tgtEl>
                                          <p:spTgt spid="727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2707">
                                            <p:bg/>
                                          </p:spTgt>
                                        </p:tgtEl>
                                        <p:attrNameLst>
                                          <p:attrName>style.visibility</p:attrName>
                                        </p:attrNameLst>
                                      </p:cBhvr>
                                      <p:to>
                                        <p:strVal val="visible"/>
                                      </p:to>
                                    </p:set>
                                    <p:animEffect transition="in" filter="fade">
                                      <p:cBhvr>
                                        <p:cTn id="15" dur="1000"/>
                                        <p:tgtEl>
                                          <p:spTgt spid="72707">
                                            <p:bg/>
                                          </p:spTgt>
                                        </p:tgtEl>
                                      </p:cBhvr>
                                    </p:animEffect>
                                    <p:anim calcmode="lin" valueType="num">
                                      <p:cBhvr>
                                        <p:cTn id="16" dur="1000" fill="hold"/>
                                        <p:tgtEl>
                                          <p:spTgt spid="72707">
                                            <p:bg/>
                                          </p:spTgt>
                                        </p:tgtEl>
                                        <p:attrNameLst>
                                          <p:attrName>ppt_x</p:attrName>
                                        </p:attrNameLst>
                                      </p:cBhvr>
                                      <p:tavLst>
                                        <p:tav tm="0">
                                          <p:val>
                                            <p:strVal val="#ppt_x"/>
                                          </p:val>
                                        </p:tav>
                                        <p:tav tm="100000">
                                          <p:val>
                                            <p:strVal val="#ppt_x"/>
                                          </p:val>
                                        </p:tav>
                                      </p:tavLst>
                                    </p:anim>
                                    <p:anim calcmode="lin" valueType="num">
                                      <p:cBhvr>
                                        <p:cTn id="17" dur="900" decel="100000" fill="hold"/>
                                        <p:tgtEl>
                                          <p:spTgt spid="72707">
                                            <p:bg/>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2707">
                                            <p:bg/>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2707">
                                            <p:txEl>
                                              <p:pRg st="0" end="0"/>
                                            </p:txEl>
                                          </p:spTgt>
                                        </p:tgtEl>
                                        <p:attrNameLst>
                                          <p:attrName>style.visibility</p:attrName>
                                        </p:attrNameLst>
                                      </p:cBhvr>
                                      <p:to>
                                        <p:strVal val="visible"/>
                                      </p:to>
                                    </p:set>
                                    <p:animEffect transition="in" filter="fade">
                                      <p:cBhvr>
                                        <p:cTn id="23" dur="1000"/>
                                        <p:tgtEl>
                                          <p:spTgt spid="72707">
                                            <p:txEl>
                                              <p:pRg st="0" end="0"/>
                                            </p:txEl>
                                          </p:spTgt>
                                        </p:tgtEl>
                                      </p:cBhvr>
                                    </p:animEffect>
                                    <p:anim calcmode="lin" valueType="num">
                                      <p:cBhvr>
                                        <p:cTn id="24"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72707">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27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2707">
                                            <p:txEl>
                                              <p:pRg st="1" end="1"/>
                                            </p:txEl>
                                          </p:spTgt>
                                        </p:tgtEl>
                                        <p:attrNameLst>
                                          <p:attrName>style.visibility</p:attrName>
                                        </p:attrNameLst>
                                      </p:cBhvr>
                                      <p:to>
                                        <p:strVal val="visible"/>
                                      </p:to>
                                    </p:set>
                                    <p:animEffect transition="in" filter="fade">
                                      <p:cBhvr>
                                        <p:cTn id="31" dur="1000"/>
                                        <p:tgtEl>
                                          <p:spTgt spid="72707">
                                            <p:txEl>
                                              <p:pRg st="1" end="1"/>
                                            </p:txEl>
                                          </p:spTgt>
                                        </p:tgtEl>
                                      </p:cBhvr>
                                    </p:animEffect>
                                    <p:anim calcmode="lin" valueType="num">
                                      <p:cBhvr>
                                        <p:cTn id="32"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72707">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27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2707">
                                            <p:txEl>
                                              <p:pRg st="2" end="2"/>
                                            </p:txEl>
                                          </p:spTgt>
                                        </p:tgtEl>
                                        <p:attrNameLst>
                                          <p:attrName>style.visibility</p:attrName>
                                        </p:attrNameLst>
                                      </p:cBhvr>
                                      <p:to>
                                        <p:strVal val="visible"/>
                                      </p:to>
                                    </p:set>
                                    <p:animEffect transition="in" filter="fade">
                                      <p:cBhvr>
                                        <p:cTn id="39" dur="1000"/>
                                        <p:tgtEl>
                                          <p:spTgt spid="72707">
                                            <p:txEl>
                                              <p:pRg st="2" end="2"/>
                                            </p:txEl>
                                          </p:spTgt>
                                        </p:tgtEl>
                                      </p:cBhvr>
                                    </p:animEffect>
                                    <p:anim calcmode="lin" valueType="num">
                                      <p:cBhvr>
                                        <p:cTn id="40"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72707">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270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07"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1321</TotalTime>
  <Words>938</Words>
  <Application>Microsoft Office PowerPoint</Application>
  <PresentationFormat>Экран (4:3)</PresentationFormat>
  <Paragraphs>87</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Соседство</vt:lpstr>
      <vt:lpstr> ПРОФІЛАКТИКА І КОРЕКЦІЯ ПРОЯВІВ НАСИЛЬСТВА В ОСВІТНЬОМУ СЕРЕДОВИЩІ  Мушинський Віктор Петрович, заступник директора з методичної роботи ДОМРЦ</vt:lpstr>
      <vt:lpstr>Визначення поняття “ насильство ”</vt:lpstr>
      <vt:lpstr>Прояви насильства</vt:lpstr>
      <vt:lpstr> Мо́бінг  - форма психологічного тиску (насильства) у вигляді цькування когось із членів  педагогічного колективу, що включає систематично повторюване вороже й неетичне поводження одного або декількох людей, спрямоване проти іншої людини, в основному однієї, з метою послаблення її позиції у групі чи навіть витіснення з неї. Інструменти мобінгу — приховування інформації, ізоляція, обливання брудом, безперестанна критика, поширення пліток, висміювання, окрики тощо. </vt:lpstr>
      <vt:lpstr>Булінг (від англ. Bully - хуліган, залякувати) – форма психологічного насильства в учнівських колективах у вигляді цькування, приниження, бойкоту, насмішок, дезінформації, псування особистих речей, позбавлення їжі та грошей, фізичної розправи тощо.</vt:lpstr>
      <vt:lpstr>Булінг відрізняється від сварки або конфлікту між дітьми кількома типовими ознаками: По-перше, це систематичність (повторюваність) діяння - вчинення різних формах насильства (фізичного, економічного, психологічного, сексуального, в тому числі за допомогою засобів електронної комунікації) двічі і більше разів стосовно однієї і тієї ж особи; По друге, булінг  майже завжди має злий умисел, коли метою дій кривдника є умисне заподіяння психічної та/або фізичної шкоди, приниження, страху, тривоги, бажання підпорядковувати потерпілого своїм інтересам та/або спричинення соціальної ізоляції потерпілого; </vt:lpstr>
      <vt:lpstr>По-третє, для булінгу характерний дисбаланс сил - владний дисбаланс між кривдником і потерпілим (асиметричні відносини), різниця у фізичному розвитку, соціальному статусі, стані здоров’я (наявність інвалідності чи особливих освітніх потреб), ментальному розвитку тощо; По-четверте, відсутність розкаяння у кривдника. Варто пам’ятати, що булінг ніколи не припиняється самостійно – потрібно втручання сторонніх осіб, захист і допомога потерпілому, кривднику та свідкам.</vt:lpstr>
      <vt:lpstr>Слайд 8</vt:lpstr>
      <vt:lpstr>Соціальна структура булінгу: </vt:lpstr>
      <vt:lpstr>Слайд 10</vt:lpstr>
      <vt:lpstr>Мотивацією  до булінгу стають:  заздрість, помста,відчуття неприязні, прагнення відновити справедливість; боротьба за владу; потреба підпорядкування лідерові, нейтралізації суперника, самоствердження тощо аж до задоволення садистських потреб окремих осіб.</vt:lpstr>
      <vt:lpstr>Найчастіше жертвами шкільного  булінгу стають учні, які мають:</vt:lpstr>
      <vt:lpstr>Слайд 13</vt:lpstr>
      <vt:lpstr>Типові риси учнів, схильних до проявів насильства:</vt:lpstr>
      <vt:lpstr>Піраміда ненависті Перед вами піраміда ненависті. Це ілюстрація того, як поширення упереджень призводить до жорстокості та несправедливості. Піраміда побудована за принципом Маслоу, де кожен попередній етап уможливлює наступний. При просуванні пірамідою вгору, поведінка людини несе все більш катастрофічні наслідки для суспільства.  Велике зло починається з маленького слова.</vt:lpstr>
      <vt:lpstr>Слайд 16</vt:lpstr>
      <vt:lpstr>Основні причини проявів насильства  в освітньому середовищі </vt:lpstr>
      <vt:lpstr>Недоліки організаційної роботи щодо профілактики насильства</vt:lpstr>
      <vt:lpstr>Недоліки проведення методичної роботи</vt:lpstr>
      <vt:lpstr>Особистісні чинники, що посилюють ймовірність насильства </vt:lpstr>
      <vt:lpstr>Основна мета профілактичної роботи – створення фізично, психологічно та соціально безпечного освітнього  середовища. За дотримання законодавства щодо захисту прав неповнолітніх у закладі  освіти відповідає   керівник  закладу, який повинен забезпечити системність та ефективність профілактичної роботи.</vt:lpstr>
      <vt:lpstr>Трирівнева модель психолого-педагогічної профілактики “Середовище. Група. Особистість” </vt:lpstr>
      <vt:lpstr>Первинна профілактика   (рівень середовища)   сукупність заходів, спрямованих на створення безпечного середовища та попередження  ризиків виникнення насильства; підвищення рівня психологічної культури; інформаційно-просвітницька робота щодо формування активного стилю життя, який забезпечує реалізацію прав, задоволення потреб та інтересів особистості без застосування насильства.</vt:lpstr>
      <vt:lpstr>Моніторинг освітнього середовища В кожному закладі освіти повинно бути проведено оцінювання службових приміщень (роздягальні, душові кабінки, туалетні кімнати) та  території закладу на предмет небезпеки, тобто переглянути, у яких з них  підлітки можуть бути ізольованими та травмованими. Забезпечення контролю  за учнями на перервах.  </vt:lpstr>
      <vt:lpstr>1.Розробка Кодексу безпечного освітнього середовища та контроль за його виконанням. 2.Створення та організація роботи психолого-педагогічного консиліуму. 3.Організація діяльності психологічної служби закладу з попередження насильства в освітньому середовищі на вторинному та третинному рівнях профілактики.</vt:lpstr>
      <vt:lpstr>Вторинна профілактика  (рівень групи)  групова робота,  метою якої є створення сприятливого мікроклімату в учнівських колективах, формування структури групи, розвиток конструктивних навичок спілкування під час виховних годин, “годин психолога”, тренінгових занять.  Передбачає своєчасне виявлення учнів «групи ризику» за результатами діагностичних мінімумів та проведення з ними соціально-психологічної корекції. </vt:lpstr>
      <vt:lpstr>Третинна профілактика  (рівень особистості)   проводиться за фактом одного з видів насильства і спрямована на інтегрування в соціальне середовище осіб, які вчинили насильство та потерпіли від насильства.  Передбачає виявлення причин та особливостей поведінки, які призвели до виникнення проблеми та її корекцію.</vt:lpstr>
      <vt:lpstr>Заступник директора з виховної роботи, майстри та класні керівники  забезпечують первинний та вторинний рівень профілактичної роботи. Фахівці психологічної служби  забезпечують системну роботу з вторинного та третинного видів профілактики з учнями, що мають схильність до агресивної поведінки чи зазнали насильства.  За необхідності треба залучати до цієї роботи фахівців Служби у справах дітей та правоохоронних органів.</vt:lpstr>
      <vt:lpstr>Основні напрями профілактичної роботи</vt:lpstr>
      <vt:lpstr>Просвітницька робота в учнівському середовищі  Основні форми просвітницької роботи щодо попередження насильства: — лекційна робота; — організація конкурсів, фестивалів, акцій; — організація клубів з правових знань, школи конфліктології; — лекторії (кіно, відео) правових знань; — організація на базі закладу консультативного пункту, де можна отримати консультацію психолога, соціального педагога та юриста.</vt:lpstr>
      <vt:lpstr> Напрями діяльності з  учнями,  що схильні до агресивної поведінки  Психолого-педагогічну діяльність треба спрямовувати на: — корекцію взаємовідносин з оточуючими; — подолання егоцентризму (характерної риси агресорів); — розвиток стійкого  інтересу до якого-небудь виду діяльності; — виховання вольових рис характеру (уміння доводити справу до кінця, досягати поставленої мети, уміння стримувати себе, зокрема в конфліктній ситуації); — тренування уваги, спокою, терпіння (рекомендовано в таких випадках: конструювання, моделювання, випалювання, різьба по дереву,  вишивання);  — розвиток навичок безконфліктного спілкування.  Не слід учням із вираженою агресивністю доручати керівництво однолітками  — це може спровокувати прояви жорстокості. </vt:lpstr>
      <vt:lpstr>Напрями роботи з  учнями,  що зазнали насильства 1. Втручання та вилучення дитини із ситуації насильства.  2. Надання первинної психологічної допомоги,  зниження відчуття страху і тривожності. 3. Зміцнення відчуття безпеки й поновлення довіри до дорослих. ​ 4. Надання дитині можливості розрізняти й виражати свої особисті почуття. ​ 5. Підвищення самооцінки. ​ ​ 6. Навчити відсторонювати негативні емоції до насильника й сприяти вираженню позитивних емоцій. 7. Формування асертивної (впевненої) поведінки.</vt:lpstr>
      <vt:lpstr>Профілактична робота з педагогічним колективом та батьківською громадськістю 1. Тематичні педагогічні наради 2. Батьківські збори 3. Консультації 4. Педагогічні консиліуми 5. Лекції та семінари 6. Робота клубу спілкування</vt:lpstr>
      <vt:lpstr>Алгоритм дій працівника навчального закладу у разі виявлення випадку насильства  </vt:lpstr>
      <vt:lpstr>І. У випадках, коли ви маєте підозри жорстокого поводження з учнем або є реальна загроза його вчинення (вдома, з боку однолітків, інших працівників навчального закладу або інших осіб), ваші дії:   1.Повідомити про це в усній чи письмовій формі адміністрацію навчального закладу. 2.Письмово повідомити про це територіальний підрозділ служби у справах дітей за місцем проживання  учня. 3.Повідомити про виявлений факт жорстокого поводження з  учнем кримінальну міліцію у справах дітей або будь-якого працівника органів внутрішніх справ.</vt:lpstr>
      <vt:lpstr>ІІ. У випадках, коли до вас звернувся учень з усною скаргою щодо жорстокого поводження з ним,  ваші дії:   1.Оформити звернення учня у письмовій формі та передати його до адміністрації навчального закладу. 2.Оформити звернення  у письмовій формі та передати його до територіального підрозділу служби у справах дітей. 3.Оформити звернення у письмовій формі та передати його до органів внутрішніх справ. 4.Повідомити про це в усній чи письмовій формі від свого імені вказані (перераховані) вище органи.</vt:lpstr>
      <vt:lpstr>ІІІ. У випадках, коли ви стали свідком жорстокого поводження з учнем,  ваші дії:  1.Якомога швидше повідомити про цей факт адміністрацію навчального закладу. 2.Одночасно повідомити територіальний підрозділ служби у справах дітей та міліцію (протягом однієї доби).</vt:lpstr>
      <vt:lpstr>  Методичні рекомендації  щодо взаємодії педагогічних працівників у навчальних закладах та взаємодії з іншими органами і службами щодо захисту прав дітей (Лист МОНУ від 28.10.14 №  1/9-557) Протокол 1-Н  про отримання відомостей  про вчинення насильства над дитиною або реальну загрозу його вчинення Протокол  2-Н дій працівника психологічної служби   у випадку, коли він стає свідком насильства або жорстокого поводження з дитиною   </vt:lpstr>
      <vt:lpstr> Чого не слід робити 1. За жодних умов не треба замовчувати виявлені факти жорстокого поводження з дитиною або реальної загрози вчинення насильства над нею. 2. Також не слід намагатися самотужки вирішити проблему.  Це є компетенцією установ, організацій і посадових осіб, до яких було передано звернення чи повідомлення.  </vt:lpstr>
      <vt:lpstr>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ПРОФІЛАКТИКА АГРЕСИВНИХ ПРОЯВІВ  В УЧНІВСЬКОМУ СЕРЕДОВИЩІ</dc:title>
  <dc:creator>Виктор Петрович</dc:creator>
  <cp:lastModifiedBy>Admin</cp:lastModifiedBy>
  <cp:revision>94</cp:revision>
  <dcterms:created xsi:type="dcterms:W3CDTF">2016-02-24T08:25:46Z</dcterms:created>
  <dcterms:modified xsi:type="dcterms:W3CDTF">2023-12-25T12:49:35Z</dcterms:modified>
</cp:coreProperties>
</file>